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charts/chart1.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1F3864"/>
                </a:solidFill>
                <a:latin typeface="Calibri"/>
              </a:defRPr>
            </a:pPr>
            <a:r>
              <a:rPr sz="1300" b="0" i="0" u="none" strike="noStrike">
                <a:solidFill>
                  <a:srgbClr val="1F3864"/>
                </a:solidFill>
                <a:latin typeface="Calibri"/>
              </a:rPr>
              <a:t>Dépenses et recettes par compte (€)</a:t>
            </a:r>
          </a:p>
        </c:rich>
      </c:tx>
      <c:layout/>
      <c:overlay val="0"/>
    </c:title>
    <c:autoTitleDeleted val="0"/>
    <c:plotArea>
      <c:layout/>
      <c:barChart>
        <c:barDir val="col"/>
        <c:grouping val="clustered"/>
        <c:varyColors val="0"/>
        <c:ser>
          <c:idx val="0"/>
          <c:order val="0"/>
          <c:tx>
            <c:strRef>
              <c:f>Sheet1!$B$1</c:f>
              <c:strCache>
                <c:ptCount val="1"/>
                <c:pt idx="0">
                  <c:v>Dépenses</c:v>
                </c:pt>
              </c:strCache>
            </c:strRef>
          </c:tx>
          <c:spPr>
            <a:solidFill>
              <a:srgbClr val="1F3864"/>
            </a:solidFill>
            <a:effectLst/>
          </c:spPr>
          <c:invertIfNegative val="0"/>
          <c:dLbls>
            <c:numFmt formatCode="#,##0" sourceLinked="0"/>
            <c:txPr>
              <a:bodyPr/>
              <a:lstStyle/>
              <a:p>
                <a:pPr>
                  <a:defRPr b="0" i="0" strike="noStrike" sz="1000" u="none">
                    <a:solidFill>
                      <a:srgbClr val="1A1A1A"/>
                    </a:solidFill>
                    <a:latin typeface="Arial"/>
                  </a:defRPr>
                </a:pPr>
              </a:p>
            </c:txPr>
            <c:showLegendKey val="0"/>
            <c:showVal val="1"/>
            <c:showCatName val="0"/>
            <c:showSerName val="0"/>
            <c:showPercent val="0"/>
            <c:showBubbleSize val="0"/>
            <c:showLeaderLines val="0"/>
          </c:dLbls>
          <c:cat>
            <c:multiLvlStrRef>
              <c:f>Sheet1!$A$2:$A$3</c:f>
              <c:multiLvlStrCache>
                <c:ptCount val="2"/>
                <c:lvl>
                  <c:pt idx="0">
                    <c:v>Compte 1</c:v>
                  </c:pt>
                  <c:pt idx="1">
                    <c:v>Compte 2</c:v>
                  </c:pt>
                </c:lvl>
              </c:multiLvlStrCache>
            </c:multiLvlStrRef>
          </c:cat>
          <c:val>
            <c:numRef>
              <c:f>Sheet1!$B$2:$B$3</c:f>
              <c:numCache>
                <c:formatCode>General</c:formatCode>
                <c:ptCount val="2"/>
                <c:pt idx="0">
                  <c:v>48954</c:v>
                </c:pt>
                <c:pt idx="1">
                  <c:v>28930</c:v>
                </c:pt>
              </c:numCache>
            </c:numRef>
          </c:val>
        </c:ser>
        <c:ser>
          <c:idx val="1"/>
          <c:order val="1"/>
          <c:tx>
            <c:strRef>
              <c:f>Sheet1!$C$1</c:f>
              <c:strCache>
                <c:ptCount val="1"/>
                <c:pt idx="0">
                  <c:v>Recettes</c:v>
                </c:pt>
              </c:strCache>
            </c:strRef>
          </c:tx>
          <c:spPr>
            <a:solidFill>
              <a:srgbClr val="E8912D"/>
            </a:solidFill>
            <a:effectLst/>
          </c:spPr>
          <c:invertIfNegative val="0"/>
          <c:dLbls>
            <c:numFmt formatCode="#,##0" sourceLinked="0"/>
            <c:txPr>
              <a:bodyPr/>
              <a:lstStyle/>
              <a:p>
                <a:pPr>
                  <a:defRPr b="0" i="0" strike="noStrike" sz="1000" u="none">
                    <a:solidFill>
                      <a:srgbClr val="1A1A1A"/>
                    </a:solidFill>
                    <a:latin typeface="Arial"/>
                  </a:defRPr>
                </a:pPr>
              </a:p>
            </c:txPr>
            <c:showLegendKey val="0"/>
            <c:showVal val="1"/>
            <c:showCatName val="0"/>
            <c:showSerName val="0"/>
            <c:showPercent val="0"/>
            <c:showBubbleSize val="0"/>
            <c:showLeaderLines val="0"/>
          </c:dLbls>
          <c:cat>
            <c:multiLvlStrRef>
              <c:f>Sheet1!$A$2:$A$3</c:f>
              <c:multiLvlStrCache>
                <c:ptCount val="2"/>
                <c:lvl>
                  <c:pt idx="0">
                    <c:v>Compte 1</c:v>
                  </c:pt>
                  <c:pt idx="1">
                    <c:v>Compte 2</c:v>
                  </c:pt>
                </c:lvl>
              </c:multiLvlStrCache>
            </c:multiLvlStrRef>
          </c:cat>
          <c:val>
            <c:numRef>
              <c:f>Sheet1!$C$2:$C$3</c:f>
              <c:numCache>
                <c:formatCode>General</c:formatCode>
                <c:ptCount val="2"/>
                <c:pt idx="0">
                  <c:v>52584</c:v>
                </c:pt>
                <c:pt idx="1">
                  <c:v>29545</c:v>
                </c:pt>
              </c:numCache>
            </c:numRef>
          </c:val>
        </c:ser>
        <c:dLbls>
          <c:numFmt formatCode="#,##0" sourceLinked="0"/>
          <c:txPr>
            <a:bodyPr/>
            <a:lstStyle/>
            <a:p>
              <a:pPr>
                <a:defRPr b="0" i="0" strike="noStrike" sz="1000" u="none">
                  <a:solidFill>
                    <a:srgbClr val="1A1A1A"/>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95959"/>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9525" cap="flat">
              <a:solidFill>
                <a:srgbClr val="E0E0E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95959"/>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solidFill>
                <a:srgbClr val="595959"/>
              </a:solidFill>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chart" Target="/ppt/charts/chart1.xml"/><Relationship Id="rId1" Type="http://schemas.openxmlformats.org/officeDocument/2006/relationships/image" Target="../media/image-9-1.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3864"/>
        </a:solidFill>
      </p:bgPr>
    </p:bg>
    <p:spTree>
      <p:nvGrpSpPr>
        <p:cNvPr id="1" name=""/>
        <p:cNvGrpSpPr/>
        <p:nvPr/>
      </p:nvGrpSpPr>
      <p:grpSpPr>
        <a:xfrm>
          <a:off x="0" y="0"/>
          <a:ext cx="0" cy="0"/>
          <a:chOff x="0" y="0"/>
          <a:chExt cx="0" cy="0"/>
        </a:xfrm>
      </p:grpSpPr>
      <p:sp>
        <p:nvSpPr>
          <p:cNvPr id="2" name="Shape 0"/>
          <p:cNvSpPr/>
          <p:nvPr/>
        </p:nvSpPr>
        <p:spPr>
          <a:xfrm>
            <a:off x="4443984" y="1005840"/>
            <a:ext cx="3291840" cy="1371600"/>
          </a:xfrm>
          <a:prstGeom prst="roundRect">
            <a:avLst>
              <a:gd name="adj" fmla="val 9333"/>
            </a:avLst>
          </a:prstGeom>
          <a:solidFill>
            <a:srgbClr val="FFFFFF"/>
          </a:solidFill>
          <a:ln w="12700">
            <a:solidFill>
              <a:srgbClr val="FFFFFF"/>
            </a:solidFill>
            <a:prstDash val="solid"/>
          </a:ln>
        </p:spPr>
      </p:sp>
      <p:pic>
        <p:nvPicPr>
          <p:cNvPr id="3" name="Image 0" descr="/home/claude/logo_deck.png">    </p:cNvPr>
          <p:cNvPicPr>
            <a:picLocks noChangeAspect="1"/>
          </p:cNvPicPr>
          <p:nvPr/>
        </p:nvPicPr>
        <p:blipFill>
          <a:blip r:embed="rId1"/>
          <a:srcRect l="0" r="0" t="0" b="0"/>
          <a:stretch/>
        </p:blipFill>
        <p:spPr>
          <a:xfrm>
            <a:off x="4626864" y="1207008"/>
            <a:ext cx="2926080" cy="969264"/>
          </a:xfrm>
          <a:prstGeom prst="rect">
            <a:avLst/>
          </a:prstGeom>
        </p:spPr>
      </p:pic>
      <p:sp>
        <p:nvSpPr>
          <p:cNvPr id="4" name="Text 1"/>
          <p:cNvSpPr/>
          <p:nvPr/>
        </p:nvSpPr>
        <p:spPr>
          <a:xfrm>
            <a:off x="731520" y="2788920"/>
            <a:ext cx="10725912" cy="822960"/>
          </a:xfrm>
          <a:prstGeom prst="rect">
            <a:avLst/>
          </a:prstGeom>
          <a:noFill/>
          <a:ln/>
        </p:spPr>
        <p:txBody>
          <a:bodyPr wrap="square" rtlCol="0" anchor="ctr"/>
          <a:lstStyle/>
          <a:p>
            <a:pPr algn="ctr" indent="0" marL="0">
              <a:buNone/>
            </a:pPr>
            <a:r>
              <a:rPr lang="en-US" sz="4000" b="1" dirty="0">
                <a:solidFill>
                  <a:srgbClr val="FFFFFF"/>
                </a:solidFill>
                <a:latin typeface="Cambria" pitchFamily="34" charset="0"/>
                <a:ea typeface="Cambria" pitchFamily="34" charset="-122"/>
                <a:cs typeface="Cambria" pitchFamily="34" charset="-120"/>
              </a:rPr>
              <a:t>CEICRP &amp; STUDIO 124</a:t>
            </a:r>
            <a:endParaRPr lang="en-US" sz="4000" dirty="0"/>
          </a:p>
        </p:txBody>
      </p:sp>
      <p:sp>
        <p:nvSpPr>
          <p:cNvPr id="5" name="Text 2"/>
          <p:cNvSpPr/>
          <p:nvPr/>
        </p:nvSpPr>
        <p:spPr>
          <a:xfrm>
            <a:off x="1371600" y="3520440"/>
            <a:ext cx="9445752" cy="548640"/>
          </a:xfrm>
          <a:prstGeom prst="rect">
            <a:avLst/>
          </a:prstGeom>
          <a:noFill/>
          <a:ln/>
        </p:spPr>
        <p:txBody>
          <a:bodyPr wrap="square" rtlCol="0" anchor="ctr"/>
          <a:lstStyle/>
          <a:p>
            <a:pPr algn="ctr" indent="0" marL="0">
              <a:buNone/>
            </a:pPr>
            <a:r>
              <a:rPr lang="en-US" sz="1800" i="1" dirty="0">
                <a:solidFill>
                  <a:srgbClr val="CADCFC"/>
                </a:solidFill>
                <a:latin typeface="Calibri" pitchFamily="34" charset="0"/>
                <a:ea typeface="Calibri" pitchFamily="34" charset="-122"/>
                <a:cs typeface="Calibri" pitchFamily="34" charset="-120"/>
              </a:rPr>
              <a:t>Un projet culturel, social et audiovisuel au cœur de Bruxelles</a:t>
            </a:r>
            <a:endParaRPr lang="en-US" sz="1800" dirty="0"/>
          </a:p>
        </p:txBody>
      </p:sp>
      <p:sp>
        <p:nvSpPr>
          <p:cNvPr id="6" name="Shape 3"/>
          <p:cNvSpPr/>
          <p:nvPr/>
        </p:nvSpPr>
        <p:spPr>
          <a:xfrm>
            <a:off x="5175504" y="4251960"/>
            <a:ext cx="1828800" cy="0"/>
          </a:xfrm>
          <a:prstGeom prst="line">
            <a:avLst/>
          </a:prstGeom>
          <a:noFill/>
          <a:ln w="25400">
            <a:solidFill>
              <a:srgbClr val="E8912D"/>
            </a:solidFill>
            <a:prstDash val="solid"/>
          </a:ln>
        </p:spPr>
      </p:sp>
      <p:sp>
        <p:nvSpPr>
          <p:cNvPr id="7" name="Text 4"/>
          <p:cNvSpPr/>
          <p:nvPr/>
        </p:nvSpPr>
        <p:spPr>
          <a:xfrm>
            <a:off x="1371600" y="4434840"/>
            <a:ext cx="9445752" cy="365760"/>
          </a:xfrm>
          <a:prstGeom prst="rect">
            <a:avLst/>
          </a:prstGeom>
          <a:noFill/>
          <a:ln/>
        </p:spPr>
        <p:txBody>
          <a:bodyPr wrap="square" rtlCol="0" anchor="ctr"/>
          <a:lstStyle/>
          <a:p>
            <a:pPr algn="ctr" indent="0" marL="0">
              <a:buNone/>
            </a:pPr>
            <a:r>
              <a:rPr lang="en-US" sz="1300" dirty="0">
                <a:solidFill>
                  <a:srgbClr val="CADCFC"/>
                </a:solidFill>
                <a:latin typeface="Calibri" pitchFamily="34" charset="0"/>
                <a:ea typeface="Calibri" pitchFamily="34" charset="-122"/>
                <a:cs typeface="Calibri" pitchFamily="34" charset="-120"/>
              </a:rPr>
              <a:t>Présentation institutionnelle — Juillet 2026</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320040"/>
            <a:ext cx="1371600" cy="566928"/>
          </a:xfrm>
          <a:prstGeom prst="roundRect">
            <a:avLst>
              <a:gd name="adj" fmla="val 16129"/>
            </a:avLst>
          </a:prstGeom>
          <a:solidFill>
            <a:srgbClr val="FFFFFF"/>
          </a:solidFill>
          <a:ln w="12700">
            <a:solidFill>
              <a:srgbClr val="FFFFFF"/>
            </a:solidFill>
            <a:prstDash val="solid"/>
          </a:ln>
          <a:effectLst>
            <a:outerShdw sx="100000" sy="100000" kx="0" ky="0" algn="bl" rotWithShape="0" blurRad="76200" dist="25400" dir="5400000">
              <a:srgbClr val="1F3864">
                <a:alpha val="25000"/>
              </a:srgbClr>
            </a:outerShdw>
          </a:effectLst>
        </p:spPr>
      </p:sp>
      <p:pic>
        <p:nvPicPr>
          <p:cNvPr id="3" name="Image 0" descr="/home/claude/logo_deck.png">    </p:cNvPr>
          <p:cNvPicPr>
            <a:picLocks noChangeAspect="1"/>
          </p:cNvPicPr>
          <p:nvPr/>
        </p:nvPicPr>
        <p:blipFill>
          <a:blip r:embed="rId1"/>
          <a:srcRect l="0" r="0" t="0" b="0"/>
          <a:stretch/>
        </p:blipFill>
        <p:spPr>
          <a:xfrm>
            <a:off x="438912" y="402336"/>
            <a:ext cx="1225296" cy="402336"/>
          </a:xfrm>
          <a:prstGeom prst="rect">
            <a:avLst/>
          </a:prstGeom>
        </p:spPr>
      </p:pic>
      <p:sp>
        <p:nvSpPr>
          <p:cNvPr id="4" name="Text 1"/>
          <p:cNvSpPr/>
          <p:nvPr/>
        </p:nvSpPr>
        <p:spPr>
          <a:xfrm>
            <a:off x="365760" y="1143000"/>
            <a:ext cx="7315200" cy="548640"/>
          </a:xfrm>
          <a:prstGeom prst="rect">
            <a:avLst/>
          </a:prstGeom>
          <a:noFill/>
          <a:ln/>
        </p:spPr>
        <p:txBody>
          <a:bodyPr wrap="square" rtlCol="0" anchor="ctr"/>
          <a:lstStyle/>
          <a:p>
            <a:pPr indent="0" marL="0">
              <a:buNone/>
            </a:pPr>
            <a:r>
              <a:rPr lang="en-US" sz="3000" b="1" dirty="0">
                <a:solidFill>
                  <a:srgbClr val="1F3864"/>
                </a:solidFill>
                <a:latin typeface="Cambria" pitchFamily="34" charset="0"/>
                <a:ea typeface="Cambria" pitchFamily="34" charset="-122"/>
                <a:cs typeface="Cambria" pitchFamily="34" charset="-120"/>
              </a:rPr>
              <a:t>Origines et fondation</a:t>
            </a:r>
            <a:endParaRPr lang="en-US" sz="3000" dirty="0"/>
          </a:p>
        </p:txBody>
      </p:sp>
      <p:sp>
        <p:nvSpPr>
          <p:cNvPr id="5" name="Text 2"/>
          <p:cNvSpPr/>
          <p:nvPr/>
        </p:nvSpPr>
        <p:spPr>
          <a:xfrm>
            <a:off x="365760" y="1965960"/>
            <a:ext cx="6675120" cy="2194560"/>
          </a:xfrm>
          <a:prstGeom prst="rect">
            <a:avLst/>
          </a:prstGeom>
          <a:noFill/>
          <a:ln/>
        </p:spPr>
        <p:txBody>
          <a:bodyPr wrap="square" rtlCol="0" anchor="t"/>
          <a:lstStyle/>
          <a:p>
            <a:pPr indent="0" marL="0">
              <a:lnSpc>
                <a:spcPct val="125000"/>
              </a:lnSpc>
              <a:buNone/>
            </a:pPr>
            <a:r>
              <a:rPr lang="en-US" sz="1500" dirty="0">
                <a:solidFill>
                  <a:srgbClr val="1A1A1A"/>
                </a:solidFill>
                <a:latin typeface="Calibri" pitchFamily="34" charset="0"/>
                <a:ea typeface="Calibri" pitchFamily="34" charset="-122"/>
                <a:cs typeface="Calibri" pitchFamily="34" charset="-120"/>
              </a:rPr>
              <a:t>Le CEICRP est fondé pour promouvoir la communication, la culture et les relations publiques en dehors de toute influence politique, philosophique ou religieuse. Dès l'origine, l'association s'inscrit dans une dynamique internationale et multidisciplinaire, avant de concentrer son action sur Schaerbeek.</a:t>
            </a:r>
            <a:endParaRPr lang="en-US" sz="1500" dirty="0"/>
          </a:p>
        </p:txBody>
      </p:sp>
      <p:sp>
        <p:nvSpPr>
          <p:cNvPr id="6" name="Shape 3"/>
          <p:cNvSpPr/>
          <p:nvPr/>
        </p:nvSpPr>
        <p:spPr>
          <a:xfrm>
            <a:off x="7452360" y="1737360"/>
            <a:ext cx="4206240" cy="3931920"/>
          </a:xfrm>
          <a:prstGeom prst="roundRect">
            <a:avLst>
              <a:gd name="adj" fmla="val 2791"/>
            </a:avLst>
          </a:prstGeom>
          <a:solidFill>
            <a:srgbClr val="F4F7FB"/>
          </a:solidFill>
          <a:ln w="12700">
            <a:solidFill>
              <a:srgbClr val="F4F7FB"/>
            </a:solidFill>
            <a:prstDash val="solid"/>
          </a:ln>
        </p:spPr>
      </p:sp>
      <p:sp>
        <p:nvSpPr>
          <p:cNvPr id="7" name="Text 4"/>
          <p:cNvSpPr/>
          <p:nvPr/>
        </p:nvSpPr>
        <p:spPr>
          <a:xfrm>
            <a:off x="7680960" y="2057400"/>
            <a:ext cx="3749040" cy="731520"/>
          </a:xfrm>
          <a:prstGeom prst="rect">
            <a:avLst/>
          </a:prstGeom>
          <a:noFill/>
          <a:ln/>
        </p:spPr>
        <p:txBody>
          <a:bodyPr wrap="square" rtlCol="0" anchor="ctr"/>
          <a:lstStyle/>
          <a:p>
            <a:pPr algn="ctr" indent="0" marL="0">
              <a:buNone/>
            </a:pPr>
            <a:r>
              <a:rPr lang="en-US" sz="4400" b="1" dirty="0">
                <a:solidFill>
                  <a:srgbClr val="E8912D"/>
                </a:solidFill>
                <a:latin typeface="Cambria" pitchFamily="34" charset="0"/>
                <a:ea typeface="Cambria" pitchFamily="34" charset="-122"/>
                <a:cs typeface="Cambria" pitchFamily="34" charset="-120"/>
              </a:rPr>
              <a:t>10 juin</a:t>
            </a:r>
            <a:endParaRPr lang="en-US" sz="4400" dirty="0"/>
          </a:p>
        </p:txBody>
      </p:sp>
      <p:sp>
        <p:nvSpPr>
          <p:cNvPr id="8" name="Text 5"/>
          <p:cNvSpPr/>
          <p:nvPr/>
        </p:nvSpPr>
        <p:spPr>
          <a:xfrm>
            <a:off x="7680960" y="2697480"/>
            <a:ext cx="3749040" cy="914400"/>
          </a:xfrm>
          <a:prstGeom prst="rect">
            <a:avLst/>
          </a:prstGeom>
          <a:noFill/>
          <a:ln/>
        </p:spPr>
        <p:txBody>
          <a:bodyPr wrap="square" rtlCol="0" anchor="ctr"/>
          <a:lstStyle/>
          <a:p>
            <a:pPr algn="ctr" indent="0" marL="0">
              <a:buNone/>
            </a:pPr>
            <a:r>
              <a:rPr lang="en-US" sz="6000" b="1" dirty="0">
                <a:solidFill>
                  <a:srgbClr val="1F3864"/>
                </a:solidFill>
                <a:latin typeface="Cambria" pitchFamily="34" charset="0"/>
                <a:ea typeface="Cambria" pitchFamily="34" charset="-122"/>
                <a:cs typeface="Cambria" pitchFamily="34" charset="-120"/>
              </a:rPr>
              <a:t>1988</a:t>
            </a:r>
            <a:endParaRPr lang="en-US" sz="6000" dirty="0"/>
          </a:p>
        </p:txBody>
      </p:sp>
      <p:sp>
        <p:nvSpPr>
          <p:cNvPr id="9" name="Shape 6"/>
          <p:cNvSpPr/>
          <p:nvPr/>
        </p:nvSpPr>
        <p:spPr>
          <a:xfrm>
            <a:off x="8366760" y="3794760"/>
            <a:ext cx="2377440" cy="0"/>
          </a:xfrm>
          <a:prstGeom prst="line">
            <a:avLst/>
          </a:prstGeom>
          <a:noFill/>
          <a:ln w="19050">
            <a:solidFill>
              <a:srgbClr val="2E74B5"/>
            </a:solidFill>
            <a:prstDash val="solid"/>
          </a:ln>
        </p:spPr>
      </p:sp>
      <p:sp>
        <p:nvSpPr>
          <p:cNvPr id="10" name="Text 7"/>
          <p:cNvSpPr/>
          <p:nvPr/>
        </p:nvSpPr>
        <p:spPr>
          <a:xfrm>
            <a:off x="7680960" y="3977640"/>
            <a:ext cx="3749040" cy="457200"/>
          </a:xfrm>
          <a:prstGeom prst="rect">
            <a:avLst/>
          </a:prstGeom>
          <a:noFill/>
          <a:ln/>
        </p:spPr>
        <p:txBody>
          <a:bodyPr wrap="square" rtlCol="0" anchor="ctr"/>
          <a:lstStyle/>
          <a:p>
            <a:pPr algn="ctr" indent="0" marL="0">
              <a:buNone/>
            </a:pPr>
            <a:r>
              <a:rPr lang="en-US" sz="1400" b="1" dirty="0">
                <a:solidFill>
                  <a:srgbClr val="1A1A1A"/>
                </a:solidFill>
                <a:latin typeface="Calibri" pitchFamily="34" charset="0"/>
                <a:ea typeface="Calibri" pitchFamily="34" charset="-122"/>
                <a:cs typeface="Calibri" pitchFamily="34" charset="-120"/>
              </a:rPr>
              <a:t>Création du CEICRP à Bruxelles</a:t>
            </a:r>
            <a:endParaRPr lang="en-US" sz="1400" dirty="0"/>
          </a:p>
        </p:txBody>
      </p:sp>
      <p:sp>
        <p:nvSpPr>
          <p:cNvPr id="11" name="Text 8"/>
          <p:cNvSpPr/>
          <p:nvPr/>
        </p:nvSpPr>
        <p:spPr>
          <a:xfrm>
            <a:off x="7818120" y="4480560"/>
            <a:ext cx="3474720" cy="1005840"/>
          </a:xfrm>
          <a:prstGeom prst="rect">
            <a:avLst/>
          </a:prstGeom>
          <a:noFill/>
          <a:ln/>
        </p:spPr>
        <p:txBody>
          <a:bodyPr wrap="square" rtlCol="0" anchor="ctr"/>
          <a:lstStyle/>
          <a:p>
            <a:pPr algn="ctr" indent="0" marL="0">
              <a:buNone/>
            </a:pPr>
            <a:r>
              <a:rPr lang="en-US" sz="1150" i="1" dirty="0">
                <a:solidFill>
                  <a:srgbClr val="595959"/>
                </a:solidFill>
                <a:latin typeface="Calibri" pitchFamily="34" charset="0"/>
                <a:ea typeface="Calibri" pitchFamily="34" charset="-122"/>
                <a:cs typeface="Calibri" pitchFamily="34" charset="-120"/>
              </a:rPr>
              <a:t>Point de départ d'une histoire de plus de 35 ans au service de la culture et du lien social.</a:t>
            </a:r>
            <a:endParaRPr lang="en-US" sz="1150" dirty="0"/>
          </a:p>
        </p:txBody>
      </p:sp>
      <p:sp>
        <p:nvSpPr>
          <p:cNvPr id="12" name="Text 9"/>
          <p:cNvSpPr/>
          <p:nvPr/>
        </p:nvSpPr>
        <p:spPr>
          <a:xfrm>
            <a:off x="365760" y="6473952"/>
            <a:ext cx="8229600" cy="274320"/>
          </a:xfrm>
          <a:prstGeom prst="rect">
            <a:avLst/>
          </a:prstGeom>
          <a:noFill/>
          <a:ln/>
        </p:spPr>
        <p:txBody>
          <a:bodyPr wrap="square" rtlCol="0" anchor="ctr"/>
          <a:lstStyle/>
          <a:p>
            <a:pPr indent="0" marL="0">
              <a:buNone/>
            </a:pPr>
            <a:r>
              <a:rPr lang="en-US" sz="900" dirty="0">
                <a:solidFill>
                  <a:srgbClr val="595959"/>
                </a:solidFill>
                <a:latin typeface="Calibri" pitchFamily="34" charset="0"/>
                <a:ea typeface="Calibri" pitchFamily="34" charset="-122"/>
                <a:cs typeface="Calibri" pitchFamily="34" charset="-120"/>
              </a:rPr>
              <a:t>CEICRP ASBL  •  Studio 124  •  Rue Verte 124, 1030 Bruxelles</a:t>
            </a:r>
            <a:endParaRPr lang="en-US" sz="900" dirty="0"/>
          </a:p>
        </p:txBody>
      </p:sp>
      <p:sp>
        <p:nvSpPr>
          <p:cNvPr id="13" name="Text 10"/>
          <p:cNvSpPr/>
          <p:nvPr/>
        </p:nvSpPr>
        <p:spPr>
          <a:xfrm>
            <a:off x="10789920" y="6473952"/>
            <a:ext cx="1005840" cy="274320"/>
          </a:xfrm>
          <a:prstGeom prst="rect">
            <a:avLst/>
          </a:prstGeom>
          <a:noFill/>
          <a:ln/>
        </p:spPr>
        <p:txBody>
          <a:bodyPr wrap="square" rtlCol="0" anchor="ctr"/>
          <a:lstStyle/>
          <a:p>
            <a:pPr algn="r" indent="0" marL="0">
              <a:buNone/>
            </a:pPr>
            <a:r>
              <a:rPr lang="en-US" sz="900" dirty="0">
                <a:solidFill>
                  <a:srgbClr val="595959"/>
                </a:solidFill>
                <a:latin typeface="Calibri" pitchFamily="34" charset="0"/>
                <a:ea typeface="Calibri" pitchFamily="34" charset="-122"/>
                <a:cs typeface="Calibri" pitchFamily="34" charset="-120"/>
              </a:rPr>
              <a:t>2 / 11</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320040"/>
            <a:ext cx="1371600" cy="566928"/>
          </a:xfrm>
          <a:prstGeom prst="roundRect">
            <a:avLst>
              <a:gd name="adj" fmla="val 16129"/>
            </a:avLst>
          </a:prstGeom>
          <a:solidFill>
            <a:srgbClr val="FFFFFF"/>
          </a:solidFill>
          <a:ln w="12700">
            <a:solidFill>
              <a:srgbClr val="FFFFFF"/>
            </a:solidFill>
            <a:prstDash val="solid"/>
          </a:ln>
          <a:effectLst>
            <a:outerShdw sx="100000" sy="100000" kx="0" ky="0" algn="bl" rotWithShape="0" blurRad="76200" dist="25400" dir="5400000">
              <a:srgbClr val="1F3864">
                <a:alpha val="25000"/>
              </a:srgbClr>
            </a:outerShdw>
          </a:effectLst>
        </p:spPr>
      </p:sp>
      <p:pic>
        <p:nvPicPr>
          <p:cNvPr id="3" name="Image 0" descr="/home/claude/logo_deck.png">    </p:cNvPr>
          <p:cNvPicPr>
            <a:picLocks noChangeAspect="1"/>
          </p:cNvPicPr>
          <p:nvPr/>
        </p:nvPicPr>
        <p:blipFill>
          <a:blip r:embed="rId1"/>
          <a:srcRect l="0" r="0" t="0" b="0"/>
          <a:stretch/>
        </p:blipFill>
        <p:spPr>
          <a:xfrm>
            <a:off x="438912" y="402336"/>
            <a:ext cx="1225296" cy="402336"/>
          </a:xfrm>
          <a:prstGeom prst="rect">
            <a:avLst/>
          </a:prstGeom>
        </p:spPr>
      </p:pic>
      <p:sp>
        <p:nvSpPr>
          <p:cNvPr id="4" name="Text 1"/>
          <p:cNvSpPr/>
          <p:nvPr/>
        </p:nvSpPr>
        <p:spPr>
          <a:xfrm>
            <a:off x="365760" y="1143000"/>
            <a:ext cx="10515600" cy="548640"/>
          </a:xfrm>
          <a:prstGeom prst="rect">
            <a:avLst/>
          </a:prstGeom>
          <a:noFill/>
          <a:ln/>
        </p:spPr>
        <p:txBody>
          <a:bodyPr wrap="square" rtlCol="0" anchor="ctr"/>
          <a:lstStyle/>
          <a:p>
            <a:pPr indent="0" marL="0">
              <a:buNone/>
            </a:pPr>
            <a:r>
              <a:rPr lang="en-US" sz="2800" b="1" dirty="0">
                <a:solidFill>
                  <a:srgbClr val="1F3864"/>
                </a:solidFill>
                <a:latin typeface="Cambria" pitchFamily="34" charset="0"/>
                <a:ea typeface="Cambria" pitchFamily="34" charset="-122"/>
                <a:cs typeface="Cambria" pitchFamily="34" charset="-120"/>
              </a:rPr>
              <a:t>2013 — Naissance du Studio 124</a:t>
            </a:r>
            <a:endParaRPr lang="en-US" sz="2800" dirty="0"/>
          </a:p>
        </p:txBody>
      </p:sp>
      <p:sp>
        <p:nvSpPr>
          <p:cNvPr id="5" name="Text 2"/>
          <p:cNvSpPr/>
          <p:nvPr/>
        </p:nvSpPr>
        <p:spPr>
          <a:xfrm>
            <a:off x="365760" y="1874520"/>
            <a:ext cx="10515600" cy="1005840"/>
          </a:xfrm>
          <a:prstGeom prst="rect">
            <a:avLst/>
          </a:prstGeom>
          <a:noFill/>
          <a:ln/>
        </p:spPr>
        <p:txBody>
          <a:bodyPr wrap="square" rtlCol="0" anchor="ctr"/>
          <a:lstStyle/>
          <a:p>
            <a:pPr indent="0" marL="0">
              <a:lnSpc>
                <a:spcPct val="125000"/>
              </a:lnSpc>
              <a:buNone/>
            </a:pPr>
            <a:r>
              <a:rPr lang="en-US" sz="1500" dirty="0">
                <a:solidFill>
                  <a:srgbClr val="1A1A1A"/>
                </a:solidFill>
                <a:latin typeface="Calibri" pitchFamily="34" charset="0"/>
                <a:ea typeface="Calibri" pitchFamily="34" charset="-122"/>
                <a:cs typeface="Calibri" pitchFamily="34" charset="-120"/>
              </a:rPr>
              <a:t>Sous l'impulsion de M. Fellahi et d'Éric Buyster, le CEICRP se dote d'un studio photographique et audiovisuel : un espace concret où étudiants, professionnels et grand public pratiquent les métiers de l'image en conditions réelles.</a:t>
            </a:r>
            <a:endParaRPr lang="en-US" sz="1500" dirty="0"/>
          </a:p>
        </p:txBody>
      </p:sp>
      <p:sp>
        <p:nvSpPr>
          <p:cNvPr id="6" name="Shape 3"/>
          <p:cNvSpPr/>
          <p:nvPr/>
        </p:nvSpPr>
        <p:spPr>
          <a:xfrm>
            <a:off x="365760" y="3200400"/>
            <a:ext cx="2514600" cy="2331720"/>
          </a:xfrm>
          <a:prstGeom prst="roundRect">
            <a:avLst>
              <a:gd name="adj" fmla="val 3922"/>
            </a:avLst>
          </a:prstGeom>
          <a:solidFill>
            <a:srgbClr val="F4F7FB"/>
          </a:solidFill>
          <a:ln w="12700">
            <a:solidFill>
              <a:srgbClr val="F4F7FB"/>
            </a:solidFill>
            <a:prstDash val="solid"/>
          </a:ln>
        </p:spPr>
      </p:sp>
      <p:sp>
        <p:nvSpPr>
          <p:cNvPr id="7" name="Shape 4"/>
          <p:cNvSpPr/>
          <p:nvPr/>
        </p:nvSpPr>
        <p:spPr>
          <a:xfrm>
            <a:off x="1303020" y="3474720"/>
            <a:ext cx="640080" cy="640080"/>
          </a:xfrm>
          <a:prstGeom prst="ellipse">
            <a:avLst/>
          </a:prstGeom>
          <a:solidFill>
            <a:srgbClr val="2E74B5"/>
          </a:solidFill>
          <a:ln w="12700">
            <a:solidFill>
              <a:srgbClr val="2E74B5"/>
            </a:solidFill>
            <a:prstDash val="solid"/>
          </a:ln>
        </p:spPr>
      </p:sp>
      <p:sp>
        <p:nvSpPr>
          <p:cNvPr id="8" name="Text 5"/>
          <p:cNvSpPr/>
          <p:nvPr/>
        </p:nvSpPr>
        <p:spPr>
          <a:xfrm>
            <a:off x="1303020" y="3474720"/>
            <a:ext cx="640080" cy="64008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1</a:t>
            </a:r>
            <a:endParaRPr lang="en-US" sz="2200" dirty="0"/>
          </a:p>
        </p:txBody>
      </p:sp>
      <p:sp>
        <p:nvSpPr>
          <p:cNvPr id="9" name="Text 6"/>
          <p:cNvSpPr/>
          <p:nvPr/>
        </p:nvSpPr>
        <p:spPr>
          <a:xfrm>
            <a:off x="502920" y="4251960"/>
            <a:ext cx="2240280" cy="411480"/>
          </a:xfrm>
          <a:prstGeom prst="rect">
            <a:avLst/>
          </a:prstGeom>
          <a:noFill/>
          <a:ln/>
        </p:spPr>
        <p:txBody>
          <a:bodyPr wrap="square" rtlCol="0" anchor="ctr"/>
          <a:lstStyle/>
          <a:p>
            <a:pPr algn="ctr" indent="0" marL="0">
              <a:buNone/>
            </a:pPr>
            <a:r>
              <a:rPr lang="en-US" sz="1400" b="1" dirty="0">
                <a:solidFill>
                  <a:srgbClr val="1F3864"/>
                </a:solidFill>
                <a:latin typeface="Calibri" pitchFamily="34" charset="0"/>
                <a:ea typeface="Calibri" pitchFamily="34" charset="-122"/>
                <a:cs typeface="Calibri" pitchFamily="34" charset="-120"/>
              </a:rPr>
              <a:t>Photographie</a:t>
            </a:r>
            <a:endParaRPr lang="en-US" sz="1400" dirty="0"/>
          </a:p>
        </p:txBody>
      </p:sp>
      <p:sp>
        <p:nvSpPr>
          <p:cNvPr id="10" name="Text 7"/>
          <p:cNvSpPr/>
          <p:nvPr/>
        </p:nvSpPr>
        <p:spPr>
          <a:xfrm>
            <a:off x="548640" y="4663440"/>
            <a:ext cx="2148840" cy="777240"/>
          </a:xfrm>
          <a:prstGeom prst="rect">
            <a:avLst/>
          </a:prstGeom>
          <a:noFill/>
          <a:ln/>
        </p:spPr>
        <p:txBody>
          <a:bodyPr wrap="square" rtlCol="0" anchor="t"/>
          <a:lstStyle/>
          <a:p>
            <a:pPr algn="ctr" indent="0" marL="0">
              <a:buNone/>
            </a:pPr>
            <a:r>
              <a:rPr lang="en-US" sz="1100" dirty="0">
                <a:solidFill>
                  <a:srgbClr val="595959"/>
                </a:solidFill>
                <a:latin typeface="Calibri" pitchFamily="34" charset="0"/>
                <a:ea typeface="Calibri" pitchFamily="34" charset="-122"/>
                <a:cs typeface="Calibri" pitchFamily="34" charset="-120"/>
              </a:rPr>
              <a:t>Prise de vue, studio, initiation technique</a:t>
            </a:r>
            <a:endParaRPr lang="en-US" sz="1100" dirty="0"/>
          </a:p>
        </p:txBody>
      </p:sp>
      <p:sp>
        <p:nvSpPr>
          <p:cNvPr id="11" name="Shape 8"/>
          <p:cNvSpPr/>
          <p:nvPr/>
        </p:nvSpPr>
        <p:spPr>
          <a:xfrm>
            <a:off x="3136392" y="3200400"/>
            <a:ext cx="2514600" cy="2331720"/>
          </a:xfrm>
          <a:prstGeom prst="roundRect">
            <a:avLst>
              <a:gd name="adj" fmla="val 3922"/>
            </a:avLst>
          </a:prstGeom>
          <a:solidFill>
            <a:srgbClr val="F4F7FB"/>
          </a:solidFill>
          <a:ln w="12700">
            <a:solidFill>
              <a:srgbClr val="F4F7FB"/>
            </a:solidFill>
            <a:prstDash val="solid"/>
          </a:ln>
        </p:spPr>
      </p:sp>
      <p:sp>
        <p:nvSpPr>
          <p:cNvPr id="12" name="Shape 9"/>
          <p:cNvSpPr/>
          <p:nvPr/>
        </p:nvSpPr>
        <p:spPr>
          <a:xfrm>
            <a:off x="4073652" y="3474720"/>
            <a:ext cx="640080" cy="640080"/>
          </a:xfrm>
          <a:prstGeom prst="ellipse">
            <a:avLst/>
          </a:prstGeom>
          <a:solidFill>
            <a:srgbClr val="2E74B5"/>
          </a:solidFill>
          <a:ln w="12700">
            <a:solidFill>
              <a:srgbClr val="2E74B5"/>
            </a:solidFill>
            <a:prstDash val="solid"/>
          </a:ln>
        </p:spPr>
      </p:sp>
      <p:sp>
        <p:nvSpPr>
          <p:cNvPr id="13" name="Text 10"/>
          <p:cNvSpPr/>
          <p:nvPr/>
        </p:nvSpPr>
        <p:spPr>
          <a:xfrm>
            <a:off x="4073652" y="3474720"/>
            <a:ext cx="640080" cy="64008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2</a:t>
            </a:r>
            <a:endParaRPr lang="en-US" sz="2200" dirty="0"/>
          </a:p>
        </p:txBody>
      </p:sp>
      <p:sp>
        <p:nvSpPr>
          <p:cNvPr id="14" name="Text 11"/>
          <p:cNvSpPr/>
          <p:nvPr/>
        </p:nvSpPr>
        <p:spPr>
          <a:xfrm>
            <a:off x="3273552" y="4251960"/>
            <a:ext cx="2240280" cy="411480"/>
          </a:xfrm>
          <a:prstGeom prst="rect">
            <a:avLst/>
          </a:prstGeom>
          <a:noFill/>
          <a:ln/>
        </p:spPr>
        <p:txBody>
          <a:bodyPr wrap="square" rtlCol="0" anchor="ctr"/>
          <a:lstStyle/>
          <a:p>
            <a:pPr algn="ctr" indent="0" marL="0">
              <a:buNone/>
            </a:pPr>
            <a:r>
              <a:rPr lang="en-US" sz="1400" b="1" dirty="0">
                <a:solidFill>
                  <a:srgbClr val="1F3864"/>
                </a:solidFill>
                <a:latin typeface="Calibri" pitchFamily="34" charset="0"/>
                <a:ea typeface="Calibri" pitchFamily="34" charset="-122"/>
                <a:cs typeface="Calibri" pitchFamily="34" charset="-120"/>
              </a:rPr>
              <a:t>Audiovisuel</a:t>
            </a:r>
            <a:endParaRPr lang="en-US" sz="1400" dirty="0"/>
          </a:p>
        </p:txBody>
      </p:sp>
      <p:sp>
        <p:nvSpPr>
          <p:cNvPr id="15" name="Text 12"/>
          <p:cNvSpPr/>
          <p:nvPr/>
        </p:nvSpPr>
        <p:spPr>
          <a:xfrm>
            <a:off x="3319272" y="4663440"/>
            <a:ext cx="2148840" cy="777240"/>
          </a:xfrm>
          <a:prstGeom prst="rect">
            <a:avLst/>
          </a:prstGeom>
          <a:noFill/>
          <a:ln/>
        </p:spPr>
        <p:txBody>
          <a:bodyPr wrap="square" rtlCol="0" anchor="t"/>
          <a:lstStyle/>
          <a:p>
            <a:pPr algn="ctr" indent="0" marL="0">
              <a:buNone/>
            </a:pPr>
            <a:r>
              <a:rPr lang="en-US" sz="1100" dirty="0">
                <a:solidFill>
                  <a:srgbClr val="595959"/>
                </a:solidFill>
                <a:latin typeface="Calibri" pitchFamily="34" charset="0"/>
                <a:ea typeface="Calibri" pitchFamily="34" charset="-122"/>
                <a:cs typeface="Calibri" pitchFamily="34" charset="-120"/>
              </a:rPr>
              <a:t>Réalisation, montage, écriture de scénario</a:t>
            </a:r>
            <a:endParaRPr lang="en-US" sz="1100" dirty="0"/>
          </a:p>
        </p:txBody>
      </p:sp>
      <p:sp>
        <p:nvSpPr>
          <p:cNvPr id="16" name="Shape 13"/>
          <p:cNvSpPr/>
          <p:nvPr/>
        </p:nvSpPr>
        <p:spPr>
          <a:xfrm>
            <a:off x="5907024" y="3200400"/>
            <a:ext cx="2514600" cy="2331720"/>
          </a:xfrm>
          <a:prstGeom prst="roundRect">
            <a:avLst>
              <a:gd name="adj" fmla="val 3922"/>
            </a:avLst>
          </a:prstGeom>
          <a:solidFill>
            <a:srgbClr val="F4F7FB"/>
          </a:solidFill>
          <a:ln w="12700">
            <a:solidFill>
              <a:srgbClr val="F4F7FB"/>
            </a:solidFill>
            <a:prstDash val="solid"/>
          </a:ln>
        </p:spPr>
      </p:sp>
      <p:sp>
        <p:nvSpPr>
          <p:cNvPr id="17" name="Shape 14"/>
          <p:cNvSpPr/>
          <p:nvPr/>
        </p:nvSpPr>
        <p:spPr>
          <a:xfrm>
            <a:off x="6844284" y="3474720"/>
            <a:ext cx="640080" cy="640080"/>
          </a:xfrm>
          <a:prstGeom prst="ellipse">
            <a:avLst/>
          </a:prstGeom>
          <a:solidFill>
            <a:srgbClr val="2E74B5"/>
          </a:solidFill>
          <a:ln w="12700">
            <a:solidFill>
              <a:srgbClr val="2E74B5"/>
            </a:solidFill>
            <a:prstDash val="solid"/>
          </a:ln>
        </p:spPr>
      </p:sp>
      <p:sp>
        <p:nvSpPr>
          <p:cNvPr id="18" name="Text 15"/>
          <p:cNvSpPr/>
          <p:nvPr/>
        </p:nvSpPr>
        <p:spPr>
          <a:xfrm>
            <a:off x="6844284" y="3474720"/>
            <a:ext cx="640080" cy="64008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3</a:t>
            </a:r>
            <a:endParaRPr lang="en-US" sz="2200" dirty="0"/>
          </a:p>
        </p:txBody>
      </p:sp>
      <p:sp>
        <p:nvSpPr>
          <p:cNvPr id="19" name="Text 16"/>
          <p:cNvSpPr/>
          <p:nvPr/>
        </p:nvSpPr>
        <p:spPr>
          <a:xfrm>
            <a:off x="6044184" y="4251960"/>
            <a:ext cx="2240280" cy="411480"/>
          </a:xfrm>
          <a:prstGeom prst="rect">
            <a:avLst/>
          </a:prstGeom>
          <a:noFill/>
          <a:ln/>
        </p:spPr>
        <p:txBody>
          <a:bodyPr wrap="square" rtlCol="0" anchor="ctr"/>
          <a:lstStyle/>
          <a:p>
            <a:pPr algn="ctr" indent="0" marL="0">
              <a:buNone/>
            </a:pPr>
            <a:r>
              <a:rPr lang="en-US" sz="1400" b="1" dirty="0">
                <a:solidFill>
                  <a:srgbClr val="1F3864"/>
                </a:solidFill>
                <a:latin typeface="Calibri" pitchFamily="34" charset="0"/>
                <a:ea typeface="Calibri" pitchFamily="34" charset="-122"/>
                <a:cs typeface="Calibri" pitchFamily="34" charset="-120"/>
              </a:rPr>
              <a:t>Formation</a:t>
            </a:r>
            <a:endParaRPr lang="en-US" sz="1400" dirty="0"/>
          </a:p>
        </p:txBody>
      </p:sp>
      <p:sp>
        <p:nvSpPr>
          <p:cNvPr id="20" name="Text 17"/>
          <p:cNvSpPr/>
          <p:nvPr/>
        </p:nvSpPr>
        <p:spPr>
          <a:xfrm>
            <a:off x="6089904" y="4663440"/>
            <a:ext cx="2148840" cy="777240"/>
          </a:xfrm>
          <a:prstGeom prst="rect">
            <a:avLst/>
          </a:prstGeom>
          <a:noFill/>
          <a:ln/>
        </p:spPr>
        <p:txBody>
          <a:bodyPr wrap="square" rtlCol="0" anchor="t"/>
          <a:lstStyle/>
          <a:p>
            <a:pPr algn="ctr" indent="0" marL="0">
              <a:buNone/>
            </a:pPr>
            <a:r>
              <a:rPr lang="en-US" sz="1100" dirty="0">
                <a:solidFill>
                  <a:srgbClr val="595959"/>
                </a:solidFill>
                <a:latin typeface="Calibri" pitchFamily="34" charset="0"/>
                <a:ea typeface="Calibri" pitchFamily="34" charset="-122"/>
                <a:cs typeface="Calibri" pitchFamily="34" charset="-120"/>
              </a:rPr>
              <a:t>Encadrement par des professionnels de l'image</a:t>
            </a:r>
            <a:endParaRPr lang="en-US" sz="1100" dirty="0"/>
          </a:p>
        </p:txBody>
      </p:sp>
      <p:sp>
        <p:nvSpPr>
          <p:cNvPr id="21" name="Shape 18"/>
          <p:cNvSpPr/>
          <p:nvPr/>
        </p:nvSpPr>
        <p:spPr>
          <a:xfrm>
            <a:off x="8677656" y="3200400"/>
            <a:ext cx="2514600" cy="2331720"/>
          </a:xfrm>
          <a:prstGeom prst="roundRect">
            <a:avLst>
              <a:gd name="adj" fmla="val 3922"/>
            </a:avLst>
          </a:prstGeom>
          <a:solidFill>
            <a:srgbClr val="F4F7FB"/>
          </a:solidFill>
          <a:ln w="12700">
            <a:solidFill>
              <a:srgbClr val="F4F7FB"/>
            </a:solidFill>
            <a:prstDash val="solid"/>
          </a:ln>
        </p:spPr>
      </p:sp>
      <p:sp>
        <p:nvSpPr>
          <p:cNvPr id="22" name="Shape 19"/>
          <p:cNvSpPr/>
          <p:nvPr/>
        </p:nvSpPr>
        <p:spPr>
          <a:xfrm>
            <a:off x="9614916" y="3474720"/>
            <a:ext cx="640080" cy="640080"/>
          </a:xfrm>
          <a:prstGeom prst="ellipse">
            <a:avLst/>
          </a:prstGeom>
          <a:solidFill>
            <a:srgbClr val="2E74B5"/>
          </a:solidFill>
          <a:ln w="12700">
            <a:solidFill>
              <a:srgbClr val="2E74B5"/>
            </a:solidFill>
            <a:prstDash val="solid"/>
          </a:ln>
        </p:spPr>
      </p:sp>
      <p:sp>
        <p:nvSpPr>
          <p:cNvPr id="23" name="Text 20"/>
          <p:cNvSpPr/>
          <p:nvPr/>
        </p:nvSpPr>
        <p:spPr>
          <a:xfrm>
            <a:off x="9614916" y="3474720"/>
            <a:ext cx="640080" cy="64008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4</a:t>
            </a:r>
            <a:endParaRPr lang="en-US" sz="2200" dirty="0"/>
          </a:p>
        </p:txBody>
      </p:sp>
      <p:sp>
        <p:nvSpPr>
          <p:cNvPr id="24" name="Text 21"/>
          <p:cNvSpPr/>
          <p:nvPr/>
        </p:nvSpPr>
        <p:spPr>
          <a:xfrm>
            <a:off x="8814816" y="4251960"/>
            <a:ext cx="2240280" cy="411480"/>
          </a:xfrm>
          <a:prstGeom prst="rect">
            <a:avLst/>
          </a:prstGeom>
          <a:noFill/>
          <a:ln/>
        </p:spPr>
        <p:txBody>
          <a:bodyPr wrap="square" rtlCol="0" anchor="ctr"/>
          <a:lstStyle/>
          <a:p>
            <a:pPr algn="ctr" indent="0" marL="0">
              <a:buNone/>
            </a:pPr>
            <a:r>
              <a:rPr lang="en-US" sz="1400" b="1" dirty="0">
                <a:solidFill>
                  <a:srgbClr val="1F3864"/>
                </a:solidFill>
                <a:latin typeface="Calibri" pitchFamily="34" charset="0"/>
                <a:ea typeface="Calibri" pitchFamily="34" charset="-122"/>
                <a:cs typeface="Calibri" pitchFamily="34" charset="-120"/>
              </a:rPr>
              <a:t>Création artistique</a:t>
            </a:r>
            <a:endParaRPr lang="en-US" sz="1400" dirty="0"/>
          </a:p>
        </p:txBody>
      </p:sp>
      <p:sp>
        <p:nvSpPr>
          <p:cNvPr id="25" name="Text 22"/>
          <p:cNvSpPr/>
          <p:nvPr/>
        </p:nvSpPr>
        <p:spPr>
          <a:xfrm>
            <a:off x="8860536" y="4663440"/>
            <a:ext cx="2148840" cy="777240"/>
          </a:xfrm>
          <a:prstGeom prst="rect">
            <a:avLst/>
          </a:prstGeom>
          <a:noFill/>
          <a:ln/>
        </p:spPr>
        <p:txBody>
          <a:bodyPr wrap="square" rtlCol="0" anchor="t"/>
          <a:lstStyle/>
          <a:p>
            <a:pPr algn="ctr" indent="0" marL="0">
              <a:buNone/>
            </a:pPr>
            <a:r>
              <a:rPr lang="en-US" sz="1100" dirty="0">
                <a:solidFill>
                  <a:srgbClr val="595959"/>
                </a:solidFill>
                <a:latin typeface="Calibri" pitchFamily="34" charset="0"/>
                <a:ea typeface="Calibri" pitchFamily="34" charset="-122"/>
                <a:cs typeface="Calibri" pitchFamily="34" charset="-120"/>
              </a:rPr>
              <a:t>Un espace vivant de production et de transmission</a:t>
            </a:r>
            <a:endParaRPr lang="en-US" sz="1100" dirty="0"/>
          </a:p>
        </p:txBody>
      </p:sp>
      <p:sp>
        <p:nvSpPr>
          <p:cNvPr id="26" name="Text 23"/>
          <p:cNvSpPr/>
          <p:nvPr/>
        </p:nvSpPr>
        <p:spPr>
          <a:xfrm>
            <a:off x="365760" y="6473952"/>
            <a:ext cx="8229600" cy="274320"/>
          </a:xfrm>
          <a:prstGeom prst="rect">
            <a:avLst/>
          </a:prstGeom>
          <a:noFill/>
          <a:ln/>
        </p:spPr>
        <p:txBody>
          <a:bodyPr wrap="square" rtlCol="0" anchor="ctr"/>
          <a:lstStyle/>
          <a:p>
            <a:pPr indent="0" marL="0">
              <a:buNone/>
            </a:pPr>
            <a:r>
              <a:rPr lang="en-US" sz="900" dirty="0">
                <a:solidFill>
                  <a:srgbClr val="595959"/>
                </a:solidFill>
                <a:latin typeface="Calibri" pitchFamily="34" charset="0"/>
                <a:ea typeface="Calibri" pitchFamily="34" charset="-122"/>
                <a:cs typeface="Calibri" pitchFamily="34" charset="-120"/>
              </a:rPr>
              <a:t>CEICRP ASBL  •  Studio 124  •  Rue Verte 124, 1030 Bruxelles</a:t>
            </a:r>
            <a:endParaRPr lang="en-US" sz="900" dirty="0"/>
          </a:p>
        </p:txBody>
      </p:sp>
      <p:sp>
        <p:nvSpPr>
          <p:cNvPr id="27" name="Text 24"/>
          <p:cNvSpPr/>
          <p:nvPr/>
        </p:nvSpPr>
        <p:spPr>
          <a:xfrm>
            <a:off x="10789920" y="6473952"/>
            <a:ext cx="1005840" cy="274320"/>
          </a:xfrm>
          <a:prstGeom prst="rect">
            <a:avLst/>
          </a:prstGeom>
          <a:noFill/>
          <a:ln/>
        </p:spPr>
        <p:txBody>
          <a:bodyPr wrap="square" rtlCol="0" anchor="ctr"/>
          <a:lstStyle/>
          <a:p>
            <a:pPr algn="r" indent="0" marL="0">
              <a:buNone/>
            </a:pPr>
            <a:r>
              <a:rPr lang="en-US" sz="900" dirty="0">
                <a:solidFill>
                  <a:srgbClr val="595959"/>
                </a:solidFill>
                <a:latin typeface="Calibri" pitchFamily="34" charset="0"/>
                <a:ea typeface="Calibri" pitchFamily="34" charset="-122"/>
                <a:cs typeface="Calibri" pitchFamily="34" charset="-120"/>
              </a:rPr>
              <a:t>3 / 11</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3864"/>
        </a:solidFill>
      </p:bgPr>
    </p:bg>
    <p:spTree>
      <p:nvGrpSpPr>
        <p:cNvPr id="1" name=""/>
        <p:cNvGrpSpPr/>
        <p:nvPr/>
      </p:nvGrpSpPr>
      <p:grpSpPr>
        <a:xfrm>
          <a:off x="0" y="0"/>
          <a:ext cx="0" cy="0"/>
          <a:chOff x="0" y="0"/>
          <a:chExt cx="0" cy="0"/>
        </a:xfrm>
      </p:grpSpPr>
      <p:sp>
        <p:nvSpPr>
          <p:cNvPr id="2" name="Shape 0"/>
          <p:cNvSpPr/>
          <p:nvPr/>
        </p:nvSpPr>
        <p:spPr>
          <a:xfrm>
            <a:off x="365760" y="320040"/>
            <a:ext cx="1371600" cy="566928"/>
          </a:xfrm>
          <a:prstGeom prst="roundRect">
            <a:avLst>
              <a:gd name="adj" fmla="val 16129"/>
            </a:avLst>
          </a:prstGeom>
          <a:solidFill>
            <a:srgbClr val="FFFFFF"/>
          </a:solidFill>
          <a:ln w="12700">
            <a:solidFill>
              <a:srgbClr val="FFFFFF"/>
            </a:solidFill>
            <a:prstDash val="solid"/>
          </a:ln>
          <a:effectLst>
            <a:outerShdw sx="100000" sy="100000" kx="0" ky="0" algn="bl" rotWithShape="0" blurRad="76200" dist="25400" dir="5400000">
              <a:srgbClr val="1F3864">
                <a:alpha val="25000"/>
              </a:srgbClr>
            </a:outerShdw>
          </a:effectLst>
        </p:spPr>
      </p:sp>
      <p:pic>
        <p:nvPicPr>
          <p:cNvPr id="3" name="Image 0" descr="/home/claude/logo_deck.png">    </p:cNvPr>
          <p:cNvPicPr>
            <a:picLocks noChangeAspect="1"/>
          </p:cNvPicPr>
          <p:nvPr/>
        </p:nvPicPr>
        <p:blipFill>
          <a:blip r:embed="rId1"/>
          <a:srcRect l="0" r="0" t="0" b="0"/>
          <a:stretch/>
        </p:blipFill>
        <p:spPr>
          <a:xfrm>
            <a:off x="438912" y="402336"/>
            <a:ext cx="1225296" cy="402336"/>
          </a:xfrm>
          <a:prstGeom prst="rect">
            <a:avLst/>
          </a:prstGeom>
        </p:spPr>
      </p:pic>
      <p:sp>
        <p:nvSpPr>
          <p:cNvPr id="4" name="Text 1"/>
          <p:cNvSpPr/>
          <p:nvPr/>
        </p:nvSpPr>
        <p:spPr>
          <a:xfrm>
            <a:off x="365760" y="1188720"/>
            <a:ext cx="10515600" cy="548640"/>
          </a:xfrm>
          <a:prstGeom prst="rect">
            <a:avLst/>
          </a:prstGeom>
          <a:noFill/>
          <a:ln/>
        </p:spPr>
        <p:txBody>
          <a:bodyPr wrap="square" rtlCol="0" anchor="ctr"/>
          <a:lstStyle/>
          <a:p>
            <a:pPr indent="0" marL="0">
              <a:buNone/>
            </a:pPr>
            <a:r>
              <a:rPr lang="en-US" sz="2800" b="1" dirty="0">
                <a:solidFill>
                  <a:srgbClr val="FFFFFF"/>
                </a:solidFill>
                <a:latin typeface="Cambria" pitchFamily="34" charset="0"/>
                <a:ea typeface="Cambria" pitchFamily="34" charset="-122"/>
                <a:cs typeface="Cambria" pitchFamily="34" charset="-120"/>
              </a:rPr>
              <a:t>Un acteur clé du Quartier Nord</a:t>
            </a:r>
            <a:endParaRPr lang="en-US" sz="2800" dirty="0"/>
          </a:p>
        </p:txBody>
      </p:sp>
      <p:sp>
        <p:nvSpPr>
          <p:cNvPr id="5" name="Text 2"/>
          <p:cNvSpPr/>
          <p:nvPr/>
        </p:nvSpPr>
        <p:spPr>
          <a:xfrm>
            <a:off x="365760" y="2011680"/>
            <a:ext cx="6035040" cy="2377440"/>
          </a:xfrm>
          <a:prstGeom prst="rect">
            <a:avLst/>
          </a:prstGeom>
          <a:noFill/>
          <a:ln/>
        </p:spPr>
        <p:txBody>
          <a:bodyPr wrap="square" rtlCol="0" anchor="ctr"/>
          <a:lstStyle/>
          <a:p>
            <a:pPr indent="0" marL="0">
              <a:lnSpc>
                <a:spcPct val="130000"/>
              </a:lnSpc>
              <a:buNone/>
            </a:pPr>
            <a:r>
              <a:rPr lang="en-US" sz="1500" dirty="0">
                <a:solidFill>
                  <a:srgbClr val="E7ECF6"/>
                </a:solidFill>
                <a:latin typeface="Calibri" pitchFamily="34" charset="0"/>
                <a:ea typeface="Calibri" pitchFamily="34" charset="-122"/>
                <a:cs typeface="Calibri" pitchFamily="34" charset="-120"/>
              </a:rPr>
              <a:t>Le CEICRP et le Studio 124 développent un partenariat étroit avec la commune de Schaerbeek, le CPAS et de nombreuses associations locales. L'association s'impose progressivement comme un acteur clé du quartier, notamment autour de la gare du Nord — un environnement complexe qui nécessite des initiatives fortes de cohésion sociale.</a:t>
            </a:r>
            <a:endParaRPr lang="en-US" sz="1500" dirty="0"/>
          </a:p>
        </p:txBody>
      </p:sp>
      <p:sp>
        <p:nvSpPr>
          <p:cNvPr id="6" name="Shape 3"/>
          <p:cNvSpPr/>
          <p:nvPr/>
        </p:nvSpPr>
        <p:spPr>
          <a:xfrm>
            <a:off x="6858000" y="1920240"/>
            <a:ext cx="4800600" cy="3794760"/>
          </a:xfrm>
          <a:prstGeom prst="roundRect">
            <a:avLst>
              <a:gd name="adj" fmla="val 2892"/>
            </a:avLst>
          </a:prstGeom>
          <a:solidFill>
            <a:srgbClr val="16294A"/>
          </a:solidFill>
          <a:ln w="12700">
            <a:solidFill>
              <a:srgbClr val="16294A"/>
            </a:solidFill>
            <a:prstDash val="solid"/>
          </a:ln>
        </p:spPr>
      </p:sp>
      <p:sp>
        <p:nvSpPr>
          <p:cNvPr id="7" name="Shape 4"/>
          <p:cNvSpPr/>
          <p:nvPr/>
        </p:nvSpPr>
        <p:spPr>
          <a:xfrm>
            <a:off x="7178040" y="2240280"/>
            <a:ext cx="502920" cy="502920"/>
          </a:xfrm>
          <a:prstGeom prst="ellipse">
            <a:avLst/>
          </a:prstGeom>
          <a:solidFill>
            <a:srgbClr val="E8912D"/>
          </a:solidFill>
          <a:ln w="12700">
            <a:solidFill>
              <a:srgbClr val="E8912D"/>
            </a:solidFill>
            <a:prstDash val="solid"/>
          </a:ln>
        </p:spPr>
      </p:sp>
      <p:sp>
        <p:nvSpPr>
          <p:cNvPr id="8" name="Text 5"/>
          <p:cNvSpPr/>
          <p:nvPr/>
        </p:nvSpPr>
        <p:spPr>
          <a:xfrm>
            <a:off x="7863840" y="2194560"/>
            <a:ext cx="3566160" cy="457200"/>
          </a:xfrm>
          <a:prstGeom prst="rect">
            <a:avLst/>
          </a:prstGeom>
          <a:noFill/>
          <a:ln/>
        </p:spPr>
        <p:txBody>
          <a:bodyPr wrap="square"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9" name="Text 6"/>
          <p:cNvSpPr/>
          <p:nvPr/>
        </p:nvSpPr>
        <p:spPr>
          <a:xfrm>
            <a:off x="7863840" y="2624328"/>
            <a:ext cx="3566160" cy="457200"/>
          </a:xfrm>
          <a:prstGeom prst="rect">
            <a:avLst/>
          </a:prstGeom>
          <a:noFill/>
          <a:ln/>
        </p:spPr>
        <p:txBody>
          <a:bodyPr wrap="square" rtlCol="0" anchor="ctr"/>
          <a:lstStyle/>
          <a:p>
            <a:pPr indent="0" marL="0">
              <a:buNone/>
            </a:pPr>
            <a:r>
              <a:rPr lang="en-US" sz="1250" dirty="0">
                <a:solidFill>
                  <a:srgbClr val="CADCFC"/>
                </a:solidFill>
                <a:latin typeface="Calibri" pitchFamily="34" charset="0"/>
                <a:ea typeface="Calibri" pitchFamily="34" charset="-122"/>
                <a:cs typeface="Calibri" pitchFamily="34" charset="-120"/>
              </a:rPr>
              <a:t>commune partenaire — Schaerbeek</a:t>
            </a:r>
            <a:endParaRPr lang="en-US" sz="1250" dirty="0"/>
          </a:p>
        </p:txBody>
      </p:sp>
      <p:sp>
        <p:nvSpPr>
          <p:cNvPr id="10" name="Shape 7"/>
          <p:cNvSpPr/>
          <p:nvPr/>
        </p:nvSpPr>
        <p:spPr>
          <a:xfrm>
            <a:off x="7178040" y="3410712"/>
            <a:ext cx="502920" cy="502920"/>
          </a:xfrm>
          <a:prstGeom prst="ellipse">
            <a:avLst/>
          </a:prstGeom>
          <a:solidFill>
            <a:srgbClr val="E8912D"/>
          </a:solidFill>
          <a:ln w="12700">
            <a:solidFill>
              <a:srgbClr val="E8912D"/>
            </a:solidFill>
            <a:prstDash val="solid"/>
          </a:ln>
        </p:spPr>
      </p:sp>
      <p:sp>
        <p:nvSpPr>
          <p:cNvPr id="11" name="Text 8"/>
          <p:cNvSpPr/>
          <p:nvPr/>
        </p:nvSpPr>
        <p:spPr>
          <a:xfrm>
            <a:off x="7863840" y="3364992"/>
            <a:ext cx="3566160" cy="457200"/>
          </a:xfrm>
          <a:prstGeom prst="rect">
            <a:avLst/>
          </a:prstGeom>
          <a:noFill/>
          <a:ln/>
        </p:spPr>
        <p:txBody>
          <a:bodyPr wrap="square"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 CPAS</a:t>
            </a:r>
            <a:endParaRPr lang="en-US" sz="2000" dirty="0"/>
          </a:p>
        </p:txBody>
      </p:sp>
      <p:sp>
        <p:nvSpPr>
          <p:cNvPr id="12" name="Text 9"/>
          <p:cNvSpPr/>
          <p:nvPr/>
        </p:nvSpPr>
        <p:spPr>
          <a:xfrm>
            <a:off x="7863840" y="3794760"/>
            <a:ext cx="3566160" cy="457200"/>
          </a:xfrm>
          <a:prstGeom prst="rect">
            <a:avLst/>
          </a:prstGeom>
          <a:noFill/>
          <a:ln/>
        </p:spPr>
        <p:txBody>
          <a:bodyPr wrap="square" rtlCol="0" anchor="ctr"/>
          <a:lstStyle/>
          <a:p>
            <a:pPr indent="0" marL="0">
              <a:buNone/>
            </a:pPr>
            <a:r>
              <a:rPr lang="en-US" sz="1250" dirty="0">
                <a:solidFill>
                  <a:srgbClr val="CADCFC"/>
                </a:solidFill>
                <a:latin typeface="Calibri" pitchFamily="34" charset="0"/>
                <a:ea typeface="Calibri" pitchFamily="34" charset="-122"/>
                <a:cs typeface="Calibri" pitchFamily="34" charset="-120"/>
              </a:rPr>
              <a:t>et associations locales</a:t>
            </a:r>
            <a:endParaRPr lang="en-US" sz="1250" dirty="0"/>
          </a:p>
        </p:txBody>
      </p:sp>
      <p:sp>
        <p:nvSpPr>
          <p:cNvPr id="13" name="Shape 10"/>
          <p:cNvSpPr/>
          <p:nvPr/>
        </p:nvSpPr>
        <p:spPr>
          <a:xfrm>
            <a:off x="7178040" y="4581144"/>
            <a:ext cx="502920" cy="502920"/>
          </a:xfrm>
          <a:prstGeom prst="ellipse">
            <a:avLst/>
          </a:prstGeom>
          <a:solidFill>
            <a:srgbClr val="E8912D"/>
          </a:solidFill>
          <a:ln w="12700">
            <a:solidFill>
              <a:srgbClr val="E8912D"/>
            </a:solidFill>
            <a:prstDash val="solid"/>
          </a:ln>
        </p:spPr>
      </p:sp>
      <p:sp>
        <p:nvSpPr>
          <p:cNvPr id="14" name="Text 11"/>
          <p:cNvSpPr/>
          <p:nvPr/>
        </p:nvSpPr>
        <p:spPr>
          <a:xfrm>
            <a:off x="7863840" y="4535424"/>
            <a:ext cx="3566160" cy="457200"/>
          </a:xfrm>
          <a:prstGeom prst="rect">
            <a:avLst/>
          </a:prstGeom>
          <a:noFill/>
          <a:ln/>
        </p:spPr>
        <p:txBody>
          <a:bodyPr wrap="square" rtlCol="0" anchor="ctr"/>
          <a:lstStyle/>
          <a:p>
            <a:pPr indent="0" marL="0">
              <a:buNone/>
            </a:pPr>
            <a:r>
              <a:rPr lang="en-US" sz="2000" b="1" dirty="0">
                <a:solidFill>
                  <a:srgbClr val="FFFFFF"/>
                </a:solidFill>
                <a:latin typeface="Cambria" pitchFamily="34" charset="0"/>
                <a:ea typeface="Cambria" pitchFamily="34" charset="-122"/>
                <a:cs typeface="Cambria" pitchFamily="34" charset="-120"/>
              </a:rPr>
              <a:t>Quartier Nord</a:t>
            </a:r>
            <a:endParaRPr lang="en-US" sz="2000" dirty="0"/>
          </a:p>
        </p:txBody>
      </p:sp>
      <p:sp>
        <p:nvSpPr>
          <p:cNvPr id="15" name="Text 12"/>
          <p:cNvSpPr/>
          <p:nvPr/>
        </p:nvSpPr>
        <p:spPr>
          <a:xfrm>
            <a:off x="7863840" y="4965192"/>
            <a:ext cx="3566160" cy="457200"/>
          </a:xfrm>
          <a:prstGeom prst="rect">
            <a:avLst/>
          </a:prstGeom>
          <a:noFill/>
          <a:ln/>
        </p:spPr>
        <p:txBody>
          <a:bodyPr wrap="square" rtlCol="0" anchor="ctr"/>
          <a:lstStyle/>
          <a:p>
            <a:pPr indent="0" marL="0">
              <a:buNone/>
            </a:pPr>
            <a:r>
              <a:rPr lang="en-US" sz="1250" dirty="0">
                <a:solidFill>
                  <a:srgbClr val="CADCFC"/>
                </a:solidFill>
                <a:latin typeface="Calibri" pitchFamily="34" charset="0"/>
                <a:ea typeface="Calibri" pitchFamily="34" charset="-122"/>
                <a:cs typeface="Calibri" pitchFamily="34" charset="-120"/>
              </a:rPr>
              <a:t>zone d'action prioritaire</a:t>
            </a:r>
            <a:endParaRPr lang="en-US" sz="1250" dirty="0"/>
          </a:p>
        </p:txBody>
      </p:sp>
      <p:sp>
        <p:nvSpPr>
          <p:cNvPr id="16" name="Text 13"/>
          <p:cNvSpPr/>
          <p:nvPr/>
        </p:nvSpPr>
        <p:spPr>
          <a:xfrm>
            <a:off x="365760" y="6473952"/>
            <a:ext cx="8229600" cy="274320"/>
          </a:xfrm>
          <a:prstGeom prst="rect">
            <a:avLst/>
          </a:prstGeom>
          <a:noFill/>
          <a:ln/>
        </p:spPr>
        <p:txBody>
          <a:bodyPr wrap="square" rtlCol="0" anchor="ctr"/>
          <a:lstStyle/>
          <a:p>
            <a:pPr indent="0" marL="0">
              <a:buNone/>
            </a:pPr>
            <a:r>
              <a:rPr lang="en-US" sz="900" dirty="0">
                <a:solidFill>
                  <a:srgbClr val="595959"/>
                </a:solidFill>
                <a:latin typeface="Calibri" pitchFamily="34" charset="0"/>
                <a:ea typeface="Calibri" pitchFamily="34" charset="-122"/>
                <a:cs typeface="Calibri" pitchFamily="34" charset="-120"/>
              </a:rPr>
              <a:t>CEICRP ASBL  •  Studio 124  •  Rue Verte 124, 1030 Bruxelles</a:t>
            </a:r>
            <a:endParaRPr lang="en-US" sz="900" dirty="0"/>
          </a:p>
        </p:txBody>
      </p:sp>
      <p:sp>
        <p:nvSpPr>
          <p:cNvPr id="17" name="Text 14"/>
          <p:cNvSpPr/>
          <p:nvPr/>
        </p:nvSpPr>
        <p:spPr>
          <a:xfrm>
            <a:off x="10789920" y="6473952"/>
            <a:ext cx="1005840" cy="274320"/>
          </a:xfrm>
          <a:prstGeom prst="rect">
            <a:avLst/>
          </a:prstGeom>
          <a:noFill/>
          <a:ln/>
        </p:spPr>
        <p:txBody>
          <a:bodyPr wrap="square" rtlCol="0" anchor="ctr"/>
          <a:lstStyle/>
          <a:p>
            <a:pPr algn="r" indent="0" marL="0">
              <a:buNone/>
            </a:pPr>
            <a:r>
              <a:rPr lang="en-US" sz="900" dirty="0">
                <a:solidFill>
                  <a:srgbClr val="595959"/>
                </a:solidFill>
                <a:latin typeface="Calibri" pitchFamily="34" charset="0"/>
                <a:ea typeface="Calibri" pitchFamily="34" charset="-122"/>
                <a:cs typeface="Calibri" pitchFamily="34" charset="-120"/>
              </a:rPr>
              <a:t>4 / 11</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320040"/>
            <a:ext cx="1371600" cy="566928"/>
          </a:xfrm>
          <a:prstGeom prst="roundRect">
            <a:avLst>
              <a:gd name="adj" fmla="val 16129"/>
            </a:avLst>
          </a:prstGeom>
          <a:solidFill>
            <a:srgbClr val="FFFFFF"/>
          </a:solidFill>
          <a:ln w="12700">
            <a:solidFill>
              <a:srgbClr val="FFFFFF"/>
            </a:solidFill>
            <a:prstDash val="solid"/>
          </a:ln>
          <a:effectLst>
            <a:outerShdw sx="100000" sy="100000" kx="0" ky="0" algn="bl" rotWithShape="0" blurRad="76200" dist="25400" dir="5400000">
              <a:srgbClr val="1F3864">
                <a:alpha val="25000"/>
              </a:srgbClr>
            </a:outerShdw>
          </a:effectLst>
        </p:spPr>
      </p:sp>
      <p:pic>
        <p:nvPicPr>
          <p:cNvPr id="3" name="Image 0" descr="/home/claude/logo_deck.png">    </p:cNvPr>
          <p:cNvPicPr>
            <a:picLocks noChangeAspect="1"/>
          </p:cNvPicPr>
          <p:nvPr/>
        </p:nvPicPr>
        <p:blipFill>
          <a:blip r:embed="rId1"/>
          <a:srcRect l="0" r="0" t="0" b="0"/>
          <a:stretch/>
        </p:blipFill>
        <p:spPr>
          <a:xfrm>
            <a:off x="438912" y="402336"/>
            <a:ext cx="1225296" cy="402336"/>
          </a:xfrm>
          <a:prstGeom prst="rect">
            <a:avLst/>
          </a:prstGeom>
        </p:spPr>
      </p:pic>
      <p:sp>
        <p:nvSpPr>
          <p:cNvPr id="4" name="Text 1"/>
          <p:cNvSpPr/>
          <p:nvPr/>
        </p:nvSpPr>
        <p:spPr>
          <a:xfrm>
            <a:off x="365760" y="1143000"/>
            <a:ext cx="10515600" cy="548640"/>
          </a:xfrm>
          <a:prstGeom prst="rect">
            <a:avLst/>
          </a:prstGeom>
          <a:noFill/>
          <a:ln/>
        </p:spPr>
        <p:txBody>
          <a:bodyPr wrap="square" rtlCol="0" anchor="ctr"/>
          <a:lstStyle/>
          <a:p>
            <a:pPr indent="0" marL="0">
              <a:buNone/>
            </a:pPr>
            <a:r>
              <a:rPr lang="en-US" sz="2800" b="1" dirty="0">
                <a:solidFill>
                  <a:srgbClr val="1F3864"/>
                </a:solidFill>
                <a:latin typeface="Cambria" pitchFamily="34" charset="0"/>
                <a:ea typeface="Cambria" pitchFamily="34" charset="-122"/>
                <a:cs typeface="Cambria" pitchFamily="34" charset="-120"/>
              </a:rPr>
              <a:t>Une mission sociale forte</a:t>
            </a:r>
            <a:endParaRPr lang="en-US" sz="2800" dirty="0"/>
          </a:p>
        </p:txBody>
      </p:sp>
      <p:sp>
        <p:nvSpPr>
          <p:cNvPr id="5" name="Text 2"/>
          <p:cNvSpPr/>
          <p:nvPr/>
        </p:nvSpPr>
        <p:spPr>
          <a:xfrm>
            <a:off x="365760" y="1828800"/>
            <a:ext cx="10515600" cy="548640"/>
          </a:xfrm>
          <a:prstGeom prst="rect">
            <a:avLst/>
          </a:prstGeom>
          <a:noFill/>
          <a:ln/>
        </p:spPr>
        <p:txBody>
          <a:bodyPr wrap="square" rtlCol="0" anchor="ctr"/>
          <a:lstStyle/>
          <a:p>
            <a:pPr indent="0" marL="0">
              <a:buNone/>
            </a:pPr>
            <a:r>
              <a:rPr lang="en-US" sz="1500" dirty="0">
                <a:solidFill>
                  <a:srgbClr val="1A1A1A"/>
                </a:solidFill>
                <a:latin typeface="Calibri" pitchFamily="34" charset="0"/>
                <a:ea typeface="Calibri" pitchFamily="34" charset="-122"/>
                <a:cs typeface="Calibri" pitchFamily="34" charset="-120"/>
              </a:rPr>
              <a:t>Le Studio 124 ne se limite pas à la création artistique : il offre un cadre structurant à des publics en réinsertion.</a:t>
            </a:r>
            <a:endParaRPr lang="en-US" sz="1500" dirty="0"/>
          </a:p>
        </p:txBody>
      </p:sp>
      <p:sp>
        <p:nvSpPr>
          <p:cNvPr id="6" name="Shape 3"/>
          <p:cNvSpPr/>
          <p:nvPr/>
        </p:nvSpPr>
        <p:spPr>
          <a:xfrm>
            <a:off x="365760" y="2606040"/>
            <a:ext cx="10515600" cy="868680"/>
          </a:xfrm>
          <a:prstGeom prst="roundRect">
            <a:avLst>
              <a:gd name="adj" fmla="val 8421"/>
            </a:avLst>
          </a:prstGeom>
          <a:solidFill>
            <a:srgbClr val="F4F7FB"/>
          </a:solidFill>
          <a:ln w="12700">
            <a:solidFill>
              <a:srgbClr val="F4F7FB"/>
            </a:solidFill>
            <a:prstDash val="solid"/>
          </a:ln>
        </p:spPr>
      </p:sp>
      <p:sp>
        <p:nvSpPr>
          <p:cNvPr id="7" name="Shape 4"/>
          <p:cNvSpPr/>
          <p:nvPr/>
        </p:nvSpPr>
        <p:spPr>
          <a:xfrm>
            <a:off x="594360" y="2788920"/>
            <a:ext cx="502920" cy="502920"/>
          </a:xfrm>
          <a:prstGeom prst="ellipse">
            <a:avLst/>
          </a:prstGeom>
          <a:solidFill>
            <a:srgbClr val="2E74B5"/>
          </a:solidFill>
          <a:ln w="12700">
            <a:solidFill>
              <a:srgbClr val="2E74B5"/>
            </a:solidFill>
            <a:prstDash val="solid"/>
          </a:ln>
        </p:spPr>
      </p:sp>
      <p:sp>
        <p:nvSpPr>
          <p:cNvPr id="8" name="Text 5"/>
          <p:cNvSpPr/>
          <p:nvPr/>
        </p:nvSpPr>
        <p:spPr>
          <a:xfrm>
            <a:off x="594360" y="2788920"/>
            <a:ext cx="502920" cy="502920"/>
          </a:xfrm>
          <a:prstGeom prst="rect">
            <a:avLst/>
          </a:prstGeom>
          <a:noFill/>
          <a:ln/>
        </p:spPr>
        <p:txBody>
          <a:bodyPr wrap="square"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9" name="Text 6"/>
          <p:cNvSpPr/>
          <p:nvPr/>
        </p:nvSpPr>
        <p:spPr>
          <a:xfrm>
            <a:off x="1325880" y="2697480"/>
            <a:ext cx="3291840" cy="685800"/>
          </a:xfrm>
          <a:prstGeom prst="rect">
            <a:avLst/>
          </a:prstGeom>
          <a:noFill/>
          <a:ln/>
        </p:spPr>
        <p:txBody>
          <a:bodyPr wrap="square" rtlCol="0" anchor="ctr"/>
          <a:lstStyle/>
          <a:p>
            <a:pPr indent="0" marL="0">
              <a:buNone/>
            </a:pPr>
            <a:r>
              <a:rPr lang="en-US" sz="1400" b="1" dirty="0">
                <a:solidFill>
                  <a:srgbClr val="1F3864"/>
                </a:solidFill>
                <a:latin typeface="Calibri" pitchFamily="34" charset="0"/>
                <a:ea typeface="Calibri" pitchFamily="34" charset="-122"/>
                <a:cs typeface="Calibri" pitchFamily="34" charset="-120"/>
              </a:rPr>
              <a:t>Article 60</a:t>
            </a:r>
            <a:endParaRPr lang="en-US" sz="1400" dirty="0"/>
          </a:p>
        </p:txBody>
      </p:sp>
      <p:sp>
        <p:nvSpPr>
          <p:cNvPr id="10" name="Text 7"/>
          <p:cNvSpPr/>
          <p:nvPr/>
        </p:nvSpPr>
        <p:spPr>
          <a:xfrm>
            <a:off x="4709160" y="2697480"/>
            <a:ext cx="5989320" cy="685800"/>
          </a:xfrm>
          <a:prstGeom prst="rect">
            <a:avLst/>
          </a:prstGeom>
          <a:noFill/>
          <a:ln/>
        </p:spPr>
        <p:txBody>
          <a:bodyPr wrap="square" rtlCol="0" anchor="ctr"/>
          <a:lstStyle/>
          <a:p>
            <a:pPr indent="0" marL="0">
              <a:buNone/>
            </a:pPr>
            <a:r>
              <a:rPr lang="en-US" sz="1300" dirty="0">
                <a:solidFill>
                  <a:srgbClr val="595959"/>
                </a:solidFill>
                <a:latin typeface="Calibri" pitchFamily="34" charset="0"/>
                <a:ea typeface="Calibri" pitchFamily="34" charset="-122"/>
                <a:cs typeface="Calibri" pitchFamily="34" charset="-120"/>
              </a:rPr>
              <a:t>Personnes en réinsertion professionnelle via le CPAS</a:t>
            </a:r>
            <a:endParaRPr lang="en-US" sz="1300" dirty="0"/>
          </a:p>
        </p:txBody>
      </p:sp>
      <p:sp>
        <p:nvSpPr>
          <p:cNvPr id="11" name="Shape 8"/>
          <p:cNvSpPr/>
          <p:nvPr/>
        </p:nvSpPr>
        <p:spPr>
          <a:xfrm>
            <a:off x="365760" y="3657600"/>
            <a:ext cx="10515600" cy="868680"/>
          </a:xfrm>
          <a:prstGeom prst="roundRect">
            <a:avLst>
              <a:gd name="adj" fmla="val 8421"/>
            </a:avLst>
          </a:prstGeom>
          <a:solidFill>
            <a:srgbClr val="FFFFFF"/>
          </a:solidFill>
          <a:ln w="12700">
            <a:solidFill>
              <a:srgbClr val="F4F7FB"/>
            </a:solidFill>
            <a:prstDash val="solid"/>
          </a:ln>
        </p:spPr>
      </p:sp>
      <p:sp>
        <p:nvSpPr>
          <p:cNvPr id="12" name="Shape 9"/>
          <p:cNvSpPr/>
          <p:nvPr/>
        </p:nvSpPr>
        <p:spPr>
          <a:xfrm>
            <a:off x="594360" y="3840480"/>
            <a:ext cx="502920" cy="502920"/>
          </a:xfrm>
          <a:prstGeom prst="ellipse">
            <a:avLst/>
          </a:prstGeom>
          <a:solidFill>
            <a:srgbClr val="2E74B5"/>
          </a:solidFill>
          <a:ln w="12700">
            <a:solidFill>
              <a:srgbClr val="2E74B5"/>
            </a:solidFill>
            <a:prstDash val="solid"/>
          </a:ln>
        </p:spPr>
      </p:sp>
      <p:sp>
        <p:nvSpPr>
          <p:cNvPr id="13" name="Text 10"/>
          <p:cNvSpPr/>
          <p:nvPr/>
        </p:nvSpPr>
        <p:spPr>
          <a:xfrm>
            <a:off x="594360" y="3840480"/>
            <a:ext cx="502920" cy="502920"/>
          </a:xfrm>
          <a:prstGeom prst="rect">
            <a:avLst/>
          </a:prstGeom>
          <a:noFill/>
          <a:ln/>
        </p:spPr>
        <p:txBody>
          <a:bodyPr wrap="square"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4" name="Text 11"/>
          <p:cNvSpPr/>
          <p:nvPr/>
        </p:nvSpPr>
        <p:spPr>
          <a:xfrm>
            <a:off x="1325880" y="3749040"/>
            <a:ext cx="3291840" cy="685800"/>
          </a:xfrm>
          <a:prstGeom prst="rect">
            <a:avLst/>
          </a:prstGeom>
          <a:noFill/>
          <a:ln/>
        </p:spPr>
        <p:txBody>
          <a:bodyPr wrap="square" rtlCol="0" anchor="ctr"/>
          <a:lstStyle/>
          <a:p>
            <a:pPr indent="0" marL="0">
              <a:buNone/>
            </a:pPr>
            <a:r>
              <a:rPr lang="en-US" sz="1400" b="1" dirty="0">
                <a:solidFill>
                  <a:srgbClr val="1F3864"/>
                </a:solidFill>
                <a:latin typeface="Calibri" pitchFamily="34" charset="0"/>
                <a:ea typeface="Calibri" pitchFamily="34" charset="-122"/>
                <a:cs typeface="Calibri" pitchFamily="34" charset="-120"/>
              </a:rPr>
              <a:t>Travaux d'intérêt général</a:t>
            </a:r>
            <a:endParaRPr lang="en-US" sz="1400" dirty="0"/>
          </a:p>
        </p:txBody>
      </p:sp>
      <p:sp>
        <p:nvSpPr>
          <p:cNvPr id="15" name="Text 12"/>
          <p:cNvSpPr/>
          <p:nvPr/>
        </p:nvSpPr>
        <p:spPr>
          <a:xfrm>
            <a:off x="4709160" y="3749040"/>
            <a:ext cx="5989320" cy="685800"/>
          </a:xfrm>
          <a:prstGeom prst="rect">
            <a:avLst/>
          </a:prstGeom>
          <a:noFill/>
          <a:ln/>
        </p:spPr>
        <p:txBody>
          <a:bodyPr wrap="square" rtlCol="0" anchor="ctr"/>
          <a:lstStyle/>
          <a:p>
            <a:pPr indent="0" marL="0">
              <a:buNone/>
            </a:pPr>
            <a:r>
              <a:rPr lang="en-US" sz="1300" dirty="0">
                <a:solidFill>
                  <a:srgbClr val="595959"/>
                </a:solidFill>
                <a:latin typeface="Calibri" pitchFamily="34" charset="0"/>
                <a:ea typeface="Calibri" pitchFamily="34" charset="-122"/>
                <a:cs typeface="Calibri" pitchFamily="34" charset="-120"/>
              </a:rPr>
              <a:t>Accompagnement dans un cadre technique et humain</a:t>
            </a:r>
            <a:endParaRPr lang="en-US" sz="1300" dirty="0"/>
          </a:p>
        </p:txBody>
      </p:sp>
      <p:sp>
        <p:nvSpPr>
          <p:cNvPr id="16" name="Shape 13"/>
          <p:cNvSpPr/>
          <p:nvPr/>
        </p:nvSpPr>
        <p:spPr>
          <a:xfrm>
            <a:off x="365760" y="4709160"/>
            <a:ext cx="10515600" cy="868680"/>
          </a:xfrm>
          <a:prstGeom prst="roundRect">
            <a:avLst>
              <a:gd name="adj" fmla="val 8421"/>
            </a:avLst>
          </a:prstGeom>
          <a:solidFill>
            <a:srgbClr val="F4F7FB"/>
          </a:solidFill>
          <a:ln w="12700">
            <a:solidFill>
              <a:srgbClr val="F4F7FB"/>
            </a:solidFill>
            <a:prstDash val="solid"/>
          </a:ln>
        </p:spPr>
      </p:sp>
      <p:sp>
        <p:nvSpPr>
          <p:cNvPr id="17" name="Shape 14"/>
          <p:cNvSpPr/>
          <p:nvPr/>
        </p:nvSpPr>
        <p:spPr>
          <a:xfrm>
            <a:off x="594360" y="4892040"/>
            <a:ext cx="502920" cy="502920"/>
          </a:xfrm>
          <a:prstGeom prst="ellipse">
            <a:avLst/>
          </a:prstGeom>
          <a:solidFill>
            <a:srgbClr val="2E74B5"/>
          </a:solidFill>
          <a:ln w="12700">
            <a:solidFill>
              <a:srgbClr val="2E74B5"/>
            </a:solidFill>
            <a:prstDash val="solid"/>
          </a:ln>
        </p:spPr>
      </p:sp>
      <p:sp>
        <p:nvSpPr>
          <p:cNvPr id="18" name="Text 15"/>
          <p:cNvSpPr/>
          <p:nvPr/>
        </p:nvSpPr>
        <p:spPr>
          <a:xfrm>
            <a:off x="594360" y="4892040"/>
            <a:ext cx="502920" cy="502920"/>
          </a:xfrm>
          <a:prstGeom prst="rect">
            <a:avLst/>
          </a:prstGeom>
          <a:noFill/>
          <a:ln/>
        </p:spPr>
        <p:txBody>
          <a:bodyPr wrap="square"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9" name="Text 16"/>
          <p:cNvSpPr/>
          <p:nvPr/>
        </p:nvSpPr>
        <p:spPr>
          <a:xfrm>
            <a:off x="1325880" y="4800600"/>
            <a:ext cx="3291840" cy="685800"/>
          </a:xfrm>
          <a:prstGeom prst="rect">
            <a:avLst/>
          </a:prstGeom>
          <a:noFill/>
          <a:ln/>
        </p:spPr>
        <p:txBody>
          <a:bodyPr wrap="square" rtlCol="0" anchor="ctr"/>
          <a:lstStyle/>
          <a:p>
            <a:pPr indent="0" marL="0">
              <a:buNone/>
            </a:pPr>
            <a:r>
              <a:rPr lang="en-US" sz="1400" b="1" dirty="0">
                <a:solidFill>
                  <a:srgbClr val="1F3864"/>
                </a:solidFill>
                <a:latin typeface="Calibri" pitchFamily="34" charset="0"/>
                <a:ea typeface="Calibri" pitchFamily="34" charset="-122"/>
                <a:cs typeface="Calibri" pitchFamily="34" charset="-120"/>
              </a:rPr>
              <a:t>Réinsertion post-incarcération</a:t>
            </a:r>
            <a:endParaRPr lang="en-US" sz="1400" dirty="0"/>
          </a:p>
        </p:txBody>
      </p:sp>
      <p:sp>
        <p:nvSpPr>
          <p:cNvPr id="20" name="Text 17"/>
          <p:cNvSpPr/>
          <p:nvPr/>
        </p:nvSpPr>
        <p:spPr>
          <a:xfrm>
            <a:off x="4709160" y="4800600"/>
            <a:ext cx="5989320" cy="685800"/>
          </a:xfrm>
          <a:prstGeom prst="rect">
            <a:avLst/>
          </a:prstGeom>
          <a:noFill/>
          <a:ln/>
        </p:spPr>
        <p:txBody>
          <a:bodyPr wrap="square" rtlCol="0" anchor="ctr"/>
          <a:lstStyle/>
          <a:p>
            <a:pPr indent="0" marL="0">
              <a:buNone/>
            </a:pPr>
            <a:r>
              <a:rPr lang="en-US" sz="1300" dirty="0">
                <a:solidFill>
                  <a:srgbClr val="595959"/>
                </a:solidFill>
                <a:latin typeface="Calibri" pitchFamily="34" charset="0"/>
                <a:ea typeface="Calibri" pitchFamily="34" charset="-122"/>
                <a:cs typeface="Calibri" pitchFamily="34" charset="-120"/>
              </a:rPr>
              <a:t>Reconstruction personnelle et professionnelle</a:t>
            </a:r>
            <a:endParaRPr lang="en-US" sz="1300" dirty="0"/>
          </a:p>
        </p:txBody>
      </p:sp>
      <p:sp>
        <p:nvSpPr>
          <p:cNvPr id="21" name="Text 18"/>
          <p:cNvSpPr/>
          <p:nvPr/>
        </p:nvSpPr>
        <p:spPr>
          <a:xfrm>
            <a:off x="365760" y="6473952"/>
            <a:ext cx="8229600" cy="274320"/>
          </a:xfrm>
          <a:prstGeom prst="rect">
            <a:avLst/>
          </a:prstGeom>
          <a:noFill/>
          <a:ln/>
        </p:spPr>
        <p:txBody>
          <a:bodyPr wrap="square" rtlCol="0" anchor="ctr"/>
          <a:lstStyle/>
          <a:p>
            <a:pPr indent="0" marL="0">
              <a:buNone/>
            </a:pPr>
            <a:r>
              <a:rPr lang="en-US" sz="900" dirty="0">
                <a:solidFill>
                  <a:srgbClr val="595959"/>
                </a:solidFill>
                <a:latin typeface="Calibri" pitchFamily="34" charset="0"/>
                <a:ea typeface="Calibri" pitchFamily="34" charset="-122"/>
                <a:cs typeface="Calibri" pitchFamily="34" charset="-120"/>
              </a:rPr>
              <a:t>CEICRP ASBL  •  Studio 124  •  Rue Verte 124, 1030 Bruxelles</a:t>
            </a:r>
            <a:endParaRPr lang="en-US" sz="900" dirty="0"/>
          </a:p>
        </p:txBody>
      </p:sp>
      <p:sp>
        <p:nvSpPr>
          <p:cNvPr id="22" name="Text 19"/>
          <p:cNvSpPr/>
          <p:nvPr/>
        </p:nvSpPr>
        <p:spPr>
          <a:xfrm>
            <a:off x="10789920" y="6473952"/>
            <a:ext cx="1005840" cy="274320"/>
          </a:xfrm>
          <a:prstGeom prst="rect">
            <a:avLst/>
          </a:prstGeom>
          <a:noFill/>
          <a:ln/>
        </p:spPr>
        <p:txBody>
          <a:bodyPr wrap="square" rtlCol="0" anchor="ctr"/>
          <a:lstStyle/>
          <a:p>
            <a:pPr algn="r" indent="0" marL="0">
              <a:buNone/>
            </a:pPr>
            <a:r>
              <a:rPr lang="en-US" sz="900" dirty="0">
                <a:solidFill>
                  <a:srgbClr val="595959"/>
                </a:solidFill>
                <a:latin typeface="Calibri" pitchFamily="34" charset="0"/>
                <a:ea typeface="Calibri" pitchFamily="34" charset="-122"/>
                <a:cs typeface="Calibri" pitchFamily="34" charset="-120"/>
              </a:rPr>
              <a:t>5 / 11</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320040"/>
            <a:ext cx="1371600" cy="566928"/>
          </a:xfrm>
          <a:prstGeom prst="roundRect">
            <a:avLst>
              <a:gd name="adj" fmla="val 16129"/>
            </a:avLst>
          </a:prstGeom>
          <a:solidFill>
            <a:srgbClr val="FFFFFF"/>
          </a:solidFill>
          <a:ln w="12700">
            <a:solidFill>
              <a:srgbClr val="FFFFFF"/>
            </a:solidFill>
            <a:prstDash val="solid"/>
          </a:ln>
          <a:effectLst>
            <a:outerShdw sx="100000" sy="100000" kx="0" ky="0" algn="bl" rotWithShape="0" blurRad="76200" dist="25400" dir="5400000">
              <a:srgbClr val="1F3864">
                <a:alpha val="25000"/>
              </a:srgbClr>
            </a:outerShdw>
          </a:effectLst>
        </p:spPr>
      </p:sp>
      <p:pic>
        <p:nvPicPr>
          <p:cNvPr id="3" name="Image 0" descr="/home/claude/logo_deck.png">    </p:cNvPr>
          <p:cNvPicPr>
            <a:picLocks noChangeAspect="1"/>
          </p:cNvPicPr>
          <p:nvPr/>
        </p:nvPicPr>
        <p:blipFill>
          <a:blip r:embed="rId1"/>
          <a:srcRect l="0" r="0" t="0" b="0"/>
          <a:stretch/>
        </p:blipFill>
        <p:spPr>
          <a:xfrm>
            <a:off x="438912" y="402336"/>
            <a:ext cx="1225296" cy="402336"/>
          </a:xfrm>
          <a:prstGeom prst="rect">
            <a:avLst/>
          </a:prstGeom>
        </p:spPr>
      </p:pic>
      <p:sp>
        <p:nvSpPr>
          <p:cNvPr id="4" name="Text 1"/>
          <p:cNvSpPr/>
          <p:nvPr/>
        </p:nvSpPr>
        <p:spPr>
          <a:xfrm>
            <a:off x="365760" y="1143000"/>
            <a:ext cx="10515600" cy="548640"/>
          </a:xfrm>
          <a:prstGeom prst="rect">
            <a:avLst/>
          </a:prstGeom>
          <a:noFill/>
          <a:ln/>
        </p:spPr>
        <p:txBody>
          <a:bodyPr wrap="square" rtlCol="0" anchor="ctr"/>
          <a:lstStyle/>
          <a:p>
            <a:pPr indent="0" marL="0">
              <a:buNone/>
            </a:pPr>
            <a:r>
              <a:rPr lang="en-US" sz="2800" b="1" dirty="0">
                <a:solidFill>
                  <a:srgbClr val="1F3864"/>
                </a:solidFill>
                <a:latin typeface="Cambria" pitchFamily="34" charset="0"/>
                <a:ea typeface="Cambria" pitchFamily="34" charset="-122"/>
                <a:cs typeface="Cambria" pitchFamily="34" charset="-120"/>
              </a:rPr>
              <a:t>Une vie culturelle riche</a:t>
            </a:r>
            <a:endParaRPr lang="en-US" sz="2800" dirty="0"/>
          </a:p>
        </p:txBody>
      </p:sp>
      <p:sp>
        <p:nvSpPr>
          <p:cNvPr id="5" name="Shape 2"/>
          <p:cNvSpPr/>
          <p:nvPr/>
        </p:nvSpPr>
        <p:spPr>
          <a:xfrm>
            <a:off x="365760" y="2011680"/>
            <a:ext cx="10515600" cy="3566160"/>
          </a:xfrm>
          <a:prstGeom prst="roundRect">
            <a:avLst>
              <a:gd name="adj" fmla="val 3077"/>
            </a:avLst>
          </a:prstGeom>
          <a:solidFill>
            <a:srgbClr val="F4F7FB"/>
          </a:solidFill>
          <a:ln w="12700">
            <a:solidFill>
              <a:srgbClr val="F4F7FB"/>
            </a:solidFill>
            <a:prstDash val="solid"/>
          </a:ln>
        </p:spPr>
      </p:sp>
      <p:sp>
        <p:nvSpPr>
          <p:cNvPr id="6" name="Text 3"/>
          <p:cNvSpPr/>
          <p:nvPr/>
        </p:nvSpPr>
        <p:spPr>
          <a:xfrm>
            <a:off x="685800" y="2057400"/>
            <a:ext cx="1097280" cy="1097280"/>
          </a:xfrm>
          <a:prstGeom prst="rect">
            <a:avLst/>
          </a:prstGeom>
          <a:noFill/>
          <a:ln/>
        </p:spPr>
        <p:txBody>
          <a:bodyPr wrap="square" rtlCol="0" anchor="ctr"/>
          <a:lstStyle/>
          <a:p>
            <a:pPr indent="0" marL="0">
              <a:buNone/>
            </a:pPr>
            <a:r>
              <a:rPr lang="en-US" sz="9000" b="1" dirty="0">
                <a:solidFill>
                  <a:srgbClr val="2E74B5"/>
                </a:solidFill>
                <a:latin typeface="Cambria" pitchFamily="34" charset="0"/>
                <a:ea typeface="Cambria" pitchFamily="34" charset="-122"/>
                <a:cs typeface="Cambria" pitchFamily="34" charset="-120"/>
              </a:rPr>
              <a:t>“</a:t>
            </a:r>
            <a:endParaRPr lang="en-US" sz="9000" dirty="0"/>
          </a:p>
        </p:txBody>
      </p:sp>
      <p:sp>
        <p:nvSpPr>
          <p:cNvPr id="7" name="Text 4"/>
          <p:cNvSpPr/>
          <p:nvPr/>
        </p:nvSpPr>
        <p:spPr>
          <a:xfrm>
            <a:off x="1463040" y="2606040"/>
            <a:ext cx="8778240" cy="548640"/>
          </a:xfrm>
          <a:prstGeom prst="rect">
            <a:avLst/>
          </a:prstGeom>
          <a:noFill/>
          <a:ln/>
        </p:spPr>
        <p:txBody>
          <a:bodyPr wrap="square" rtlCol="0" anchor="ctr"/>
          <a:lstStyle/>
          <a:p>
            <a:pPr indent="0" marL="0">
              <a:buNone/>
            </a:pPr>
            <a:r>
              <a:rPr lang="en-US" sz="2200" b="1" dirty="0">
                <a:solidFill>
                  <a:srgbClr val="1F3864"/>
                </a:solidFill>
                <a:latin typeface="Cambria" pitchFamily="34" charset="0"/>
                <a:ea typeface="Cambria" pitchFamily="34" charset="-122"/>
                <a:cs typeface="Cambria" pitchFamily="34" charset="-120"/>
              </a:rPr>
              <a:t>Le Divan des Confessions</a:t>
            </a:r>
            <a:endParaRPr lang="en-US" sz="2200" dirty="0"/>
          </a:p>
        </p:txBody>
      </p:sp>
      <p:sp>
        <p:nvSpPr>
          <p:cNvPr id="8" name="Text 5"/>
          <p:cNvSpPr/>
          <p:nvPr/>
        </p:nvSpPr>
        <p:spPr>
          <a:xfrm>
            <a:off x="1463040" y="3246120"/>
            <a:ext cx="8778240" cy="2103120"/>
          </a:xfrm>
          <a:prstGeom prst="rect">
            <a:avLst/>
          </a:prstGeom>
          <a:noFill/>
          <a:ln/>
        </p:spPr>
        <p:txBody>
          <a:bodyPr wrap="square" rtlCol="0" anchor="ctr"/>
          <a:lstStyle/>
          <a:p>
            <a:pPr indent="0" marL="0">
              <a:lnSpc>
                <a:spcPct val="135000"/>
              </a:lnSpc>
              <a:buNone/>
            </a:pPr>
            <a:r>
              <a:rPr lang="en-US" sz="1500" i="1" dirty="0">
                <a:solidFill>
                  <a:srgbClr val="1A1A1A"/>
                </a:solidFill>
                <a:latin typeface="Calibri" pitchFamily="34" charset="0"/>
                <a:ea typeface="Calibri" pitchFamily="34" charset="-122"/>
                <a:cs typeface="Calibri" pitchFamily="34" charset="-120"/>
              </a:rPr>
              <a:t>Une émission produite au sein du studio, offrant un espace d'expression et de témoignage où les participants partagent leurs expériences et leurs réflexions. Un projet qui illustre la volonté du CEICRP de rendre la culture accessible à tous, tout en créant du lien entre les générations.</a:t>
            </a:r>
            <a:endParaRPr lang="en-US" sz="1500" dirty="0"/>
          </a:p>
        </p:txBody>
      </p:sp>
      <p:sp>
        <p:nvSpPr>
          <p:cNvPr id="9" name="Text 6"/>
          <p:cNvSpPr/>
          <p:nvPr/>
        </p:nvSpPr>
        <p:spPr>
          <a:xfrm>
            <a:off x="365760" y="6473952"/>
            <a:ext cx="8229600" cy="274320"/>
          </a:xfrm>
          <a:prstGeom prst="rect">
            <a:avLst/>
          </a:prstGeom>
          <a:noFill/>
          <a:ln/>
        </p:spPr>
        <p:txBody>
          <a:bodyPr wrap="square" rtlCol="0" anchor="ctr"/>
          <a:lstStyle/>
          <a:p>
            <a:pPr indent="0" marL="0">
              <a:buNone/>
            </a:pPr>
            <a:r>
              <a:rPr lang="en-US" sz="900" dirty="0">
                <a:solidFill>
                  <a:srgbClr val="595959"/>
                </a:solidFill>
                <a:latin typeface="Calibri" pitchFamily="34" charset="0"/>
                <a:ea typeface="Calibri" pitchFamily="34" charset="-122"/>
                <a:cs typeface="Calibri" pitchFamily="34" charset="-120"/>
              </a:rPr>
              <a:t>CEICRP ASBL  •  Studio 124  •  Rue Verte 124, 1030 Bruxelles</a:t>
            </a:r>
            <a:endParaRPr lang="en-US" sz="900" dirty="0"/>
          </a:p>
        </p:txBody>
      </p:sp>
      <p:sp>
        <p:nvSpPr>
          <p:cNvPr id="10" name="Text 7"/>
          <p:cNvSpPr/>
          <p:nvPr/>
        </p:nvSpPr>
        <p:spPr>
          <a:xfrm>
            <a:off x="10789920" y="6473952"/>
            <a:ext cx="1005840" cy="274320"/>
          </a:xfrm>
          <a:prstGeom prst="rect">
            <a:avLst/>
          </a:prstGeom>
          <a:noFill/>
          <a:ln/>
        </p:spPr>
        <p:txBody>
          <a:bodyPr wrap="square" rtlCol="0" anchor="ctr"/>
          <a:lstStyle/>
          <a:p>
            <a:pPr algn="r" indent="0" marL="0">
              <a:buNone/>
            </a:pPr>
            <a:r>
              <a:rPr lang="en-US" sz="900" dirty="0">
                <a:solidFill>
                  <a:srgbClr val="595959"/>
                </a:solidFill>
                <a:latin typeface="Calibri" pitchFamily="34" charset="0"/>
                <a:ea typeface="Calibri" pitchFamily="34" charset="-122"/>
                <a:cs typeface="Calibri" pitchFamily="34" charset="-120"/>
              </a:rPr>
              <a:t>6 / 11</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3864"/>
        </a:solidFill>
      </p:bgPr>
    </p:bg>
    <p:spTree>
      <p:nvGrpSpPr>
        <p:cNvPr id="1" name=""/>
        <p:cNvGrpSpPr/>
        <p:nvPr/>
      </p:nvGrpSpPr>
      <p:grpSpPr>
        <a:xfrm>
          <a:off x="0" y="0"/>
          <a:ext cx="0" cy="0"/>
          <a:chOff x="0" y="0"/>
          <a:chExt cx="0" cy="0"/>
        </a:xfrm>
      </p:grpSpPr>
      <p:sp>
        <p:nvSpPr>
          <p:cNvPr id="2" name="Shape 0"/>
          <p:cNvSpPr/>
          <p:nvPr/>
        </p:nvSpPr>
        <p:spPr>
          <a:xfrm>
            <a:off x="365760" y="320040"/>
            <a:ext cx="1371600" cy="566928"/>
          </a:xfrm>
          <a:prstGeom prst="roundRect">
            <a:avLst>
              <a:gd name="adj" fmla="val 16129"/>
            </a:avLst>
          </a:prstGeom>
          <a:solidFill>
            <a:srgbClr val="FFFFFF"/>
          </a:solidFill>
          <a:ln w="12700">
            <a:solidFill>
              <a:srgbClr val="FFFFFF"/>
            </a:solidFill>
            <a:prstDash val="solid"/>
          </a:ln>
          <a:effectLst>
            <a:outerShdw sx="100000" sy="100000" kx="0" ky="0" algn="bl" rotWithShape="0" blurRad="76200" dist="25400" dir="5400000">
              <a:srgbClr val="1F3864">
                <a:alpha val="25000"/>
              </a:srgbClr>
            </a:outerShdw>
          </a:effectLst>
        </p:spPr>
      </p:sp>
      <p:pic>
        <p:nvPicPr>
          <p:cNvPr id="3" name="Image 0" descr="/home/claude/logo_deck.png">    </p:cNvPr>
          <p:cNvPicPr>
            <a:picLocks noChangeAspect="1"/>
          </p:cNvPicPr>
          <p:nvPr/>
        </p:nvPicPr>
        <p:blipFill>
          <a:blip r:embed="rId1"/>
          <a:srcRect l="0" r="0" t="0" b="0"/>
          <a:stretch/>
        </p:blipFill>
        <p:spPr>
          <a:xfrm>
            <a:off x="438912" y="402336"/>
            <a:ext cx="1225296" cy="402336"/>
          </a:xfrm>
          <a:prstGeom prst="rect">
            <a:avLst/>
          </a:prstGeom>
        </p:spPr>
      </p:pic>
      <p:sp>
        <p:nvSpPr>
          <p:cNvPr id="4" name="Shape 1"/>
          <p:cNvSpPr/>
          <p:nvPr/>
        </p:nvSpPr>
        <p:spPr>
          <a:xfrm>
            <a:off x="9052560" y="365760"/>
            <a:ext cx="2788920" cy="548640"/>
          </a:xfrm>
          <a:prstGeom prst="roundRect">
            <a:avLst>
              <a:gd name="adj" fmla="val 50000"/>
            </a:avLst>
          </a:prstGeom>
          <a:solidFill>
            <a:srgbClr val="E8912D"/>
          </a:solidFill>
          <a:ln w="12700">
            <a:solidFill>
              <a:srgbClr val="E8912D"/>
            </a:solidFill>
            <a:prstDash val="solid"/>
          </a:ln>
        </p:spPr>
      </p:sp>
      <p:sp>
        <p:nvSpPr>
          <p:cNvPr id="5" name="Text 2"/>
          <p:cNvSpPr/>
          <p:nvPr/>
        </p:nvSpPr>
        <p:spPr>
          <a:xfrm>
            <a:off x="9052560" y="365760"/>
            <a:ext cx="2788920" cy="548640"/>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OCTOBRE 2025</a:t>
            </a:r>
            <a:endParaRPr lang="en-US" sz="1300" dirty="0"/>
          </a:p>
        </p:txBody>
      </p:sp>
      <p:sp>
        <p:nvSpPr>
          <p:cNvPr id="6" name="Text 3"/>
          <p:cNvSpPr/>
          <p:nvPr/>
        </p:nvSpPr>
        <p:spPr>
          <a:xfrm>
            <a:off x="365760" y="1234440"/>
            <a:ext cx="6035040" cy="1188720"/>
          </a:xfrm>
          <a:prstGeom prst="rect">
            <a:avLst/>
          </a:prstGeom>
          <a:noFill/>
          <a:ln/>
        </p:spPr>
        <p:txBody>
          <a:bodyPr wrap="square" rtlCol="0" anchor="ctr"/>
          <a:lstStyle/>
          <a:p>
            <a:pPr indent="0" marL="0">
              <a:buNone/>
            </a:pPr>
            <a:r>
              <a:rPr lang="en-US" sz="2700" b="1" dirty="0">
                <a:solidFill>
                  <a:srgbClr val="FFFFFF"/>
                </a:solidFill>
                <a:latin typeface="Cambria" pitchFamily="34" charset="0"/>
                <a:ea typeface="Cambria" pitchFamily="34" charset="-122"/>
                <a:cs typeface="Cambria" pitchFamily="34" charset="-120"/>
              </a:rPr>
              <a:t>L'Atelier en Immersion</a:t>
            </a:r>
            <a:endParaRPr lang="en-US" sz="2700" dirty="0"/>
          </a:p>
          <a:p>
            <a:pPr indent="0" marL="0">
              <a:buNone/>
            </a:pPr>
            <a:r>
              <a:rPr lang="en-US" sz="2700" b="1" dirty="0">
                <a:solidFill>
                  <a:srgbClr val="FFFFFF"/>
                </a:solidFill>
                <a:latin typeface="Cambria" pitchFamily="34" charset="0"/>
                <a:ea typeface="Cambria" pitchFamily="34" charset="-122"/>
                <a:cs typeface="Cambria" pitchFamily="34" charset="-120"/>
              </a:rPr>
              <a:t>Cinématographique (AIC)</a:t>
            </a:r>
            <a:endParaRPr lang="en-US" sz="2700" dirty="0"/>
          </a:p>
        </p:txBody>
      </p:sp>
      <p:sp>
        <p:nvSpPr>
          <p:cNvPr id="7" name="Text 4"/>
          <p:cNvSpPr/>
          <p:nvPr/>
        </p:nvSpPr>
        <p:spPr>
          <a:xfrm>
            <a:off x="365760" y="2514600"/>
            <a:ext cx="6035040" cy="1737360"/>
          </a:xfrm>
          <a:prstGeom prst="rect">
            <a:avLst/>
          </a:prstGeom>
          <a:noFill/>
          <a:ln/>
        </p:spPr>
        <p:txBody>
          <a:bodyPr wrap="square" rtlCol="0" anchor="ctr"/>
          <a:lstStyle/>
          <a:p>
            <a:pPr indent="0" marL="0">
              <a:lnSpc>
                <a:spcPct val="130000"/>
              </a:lnSpc>
              <a:buNone/>
            </a:pPr>
            <a:r>
              <a:rPr lang="en-US" sz="1400" dirty="0">
                <a:solidFill>
                  <a:srgbClr val="E7ECF6"/>
                </a:solidFill>
                <a:latin typeface="Calibri" pitchFamily="34" charset="0"/>
                <a:ea typeface="Calibri" pitchFamily="34" charset="-122"/>
                <a:cs typeface="Calibri" pitchFamily="34" charset="-120"/>
              </a:rPr>
              <a:t>Une formation immersive de 6 mois destinée aux jeunes souhaitant découvrir les métiers de l'audiovisuel. De l'écriture à la diffusion, les participants sont accompagnés par des professionnels de l'image, du montage et du scénario.</a:t>
            </a:r>
            <a:endParaRPr lang="en-US" sz="1400" dirty="0"/>
          </a:p>
        </p:txBody>
      </p:sp>
      <p:sp>
        <p:nvSpPr>
          <p:cNvPr id="8" name="Shape 5"/>
          <p:cNvSpPr/>
          <p:nvPr/>
        </p:nvSpPr>
        <p:spPr>
          <a:xfrm>
            <a:off x="365760" y="4434840"/>
            <a:ext cx="6035040" cy="1417320"/>
          </a:xfrm>
          <a:prstGeom prst="roundRect">
            <a:avLst>
              <a:gd name="adj" fmla="val 6452"/>
            </a:avLst>
          </a:prstGeom>
          <a:solidFill>
            <a:srgbClr val="16294A"/>
          </a:solidFill>
          <a:ln w="12700">
            <a:solidFill>
              <a:srgbClr val="16294A"/>
            </a:solidFill>
            <a:prstDash val="solid"/>
          </a:ln>
        </p:spPr>
      </p:sp>
      <p:sp>
        <p:nvSpPr>
          <p:cNvPr id="9" name="Text 6"/>
          <p:cNvSpPr/>
          <p:nvPr/>
        </p:nvSpPr>
        <p:spPr>
          <a:xfrm>
            <a:off x="594360" y="4590288"/>
            <a:ext cx="5577840" cy="365760"/>
          </a:xfrm>
          <a:prstGeom prst="rect">
            <a:avLst/>
          </a:prstGeom>
          <a:noFill/>
          <a:ln/>
        </p:spPr>
        <p:txBody>
          <a:bodyPr wrap="square" rtlCol="0" anchor="ctr"/>
          <a:lstStyle/>
          <a:p>
            <a:pPr indent="0" marL="0">
              <a:buNone/>
            </a:pPr>
            <a:r>
              <a:rPr lang="en-US" sz="1200" dirty="0">
                <a:solidFill>
                  <a:srgbClr val="CADCFC"/>
                </a:solidFill>
                <a:latin typeface="Calibri" pitchFamily="34" charset="0"/>
                <a:ea typeface="Calibri" pitchFamily="34" charset="-122"/>
                <a:cs typeface="Calibri" pitchFamily="34" charset="-120"/>
              </a:rPr>
              <a:t>Premier court métrage</a:t>
            </a:r>
            <a:endParaRPr lang="en-US" sz="1200" dirty="0"/>
          </a:p>
        </p:txBody>
      </p:sp>
      <p:sp>
        <p:nvSpPr>
          <p:cNvPr id="10" name="Text 7"/>
          <p:cNvSpPr/>
          <p:nvPr/>
        </p:nvSpPr>
        <p:spPr>
          <a:xfrm>
            <a:off x="594360" y="4937760"/>
            <a:ext cx="5577840" cy="548640"/>
          </a:xfrm>
          <a:prstGeom prst="rect">
            <a:avLst/>
          </a:prstGeom>
          <a:noFill/>
          <a:ln/>
        </p:spPr>
        <p:txBody>
          <a:bodyPr wrap="square" rtlCol="0" anchor="ctr"/>
          <a:lstStyle/>
          <a:p>
            <a:pPr indent="0" marL="0">
              <a:buNone/>
            </a:pPr>
            <a:r>
              <a:rPr lang="en-US" sz="2200" b="1" dirty="0">
                <a:solidFill>
                  <a:srgbClr val="E8912D"/>
                </a:solidFill>
                <a:latin typeface="Cambria" pitchFamily="34" charset="0"/>
                <a:ea typeface="Cambria" pitchFamily="34" charset="-122"/>
                <a:cs typeface="Cambria" pitchFamily="34" charset="-120"/>
              </a:rPr>
              <a:t>« L'Interrogatoire »</a:t>
            </a:r>
            <a:endParaRPr lang="en-US" sz="2200" dirty="0"/>
          </a:p>
        </p:txBody>
      </p:sp>
      <p:sp>
        <p:nvSpPr>
          <p:cNvPr id="11" name="Text 8"/>
          <p:cNvSpPr/>
          <p:nvPr/>
        </p:nvSpPr>
        <p:spPr>
          <a:xfrm>
            <a:off x="594360" y="5468112"/>
            <a:ext cx="5577840" cy="320040"/>
          </a:xfrm>
          <a:prstGeom prst="rect">
            <a:avLst/>
          </a:prstGeom>
          <a:noFill/>
          <a:ln/>
        </p:spPr>
        <p:txBody>
          <a:bodyPr wrap="square" rtlCol="0" anchor="ctr"/>
          <a:lstStyle/>
          <a:p>
            <a:pPr indent="0" marL="0">
              <a:buNone/>
            </a:pPr>
            <a:r>
              <a:rPr lang="en-US" sz="1150" i="1" dirty="0">
                <a:solidFill>
                  <a:srgbClr val="CADCFC"/>
                </a:solidFill>
                <a:latin typeface="Calibri" pitchFamily="34" charset="0"/>
                <a:ea typeface="Calibri" pitchFamily="34" charset="-122"/>
                <a:cs typeface="Calibri" pitchFamily="34" charset="-120"/>
              </a:rPr>
              <a:t>Destiné à une diffusion publique</a:t>
            </a:r>
            <a:endParaRPr lang="en-US" sz="1150" dirty="0"/>
          </a:p>
        </p:txBody>
      </p:sp>
      <p:sp>
        <p:nvSpPr>
          <p:cNvPr id="12" name="Shape 9"/>
          <p:cNvSpPr/>
          <p:nvPr/>
        </p:nvSpPr>
        <p:spPr>
          <a:xfrm>
            <a:off x="6812280" y="1234440"/>
            <a:ext cx="4846320" cy="4617720"/>
          </a:xfrm>
          <a:prstGeom prst="roundRect">
            <a:avLst>
              <a:gd name="adj" fmla="val 2376"/>
            </a:avLst>
          </a:prstGeom>
          <a:solidFill>
            <a:srgbClr val="FFFFFF"/>
          </a:solidFill>
          <a:ln w="12700">
            <a:solidFill>
              <a:srgbClr val="FFFFFF"/>
            </a:solidFill>
            <a:prstDash val="solid"/>
          </a:ln>
        </p:spPr>
      </p:sp>
      <p:sp>
        <p:nvSpPr>
          <p:cNvPr id="13" name="Text 10"/>
          <p:cNvSpPr/>
          <p:nvPr/>
        </p:nvSpPr>
        <p:spPr>
          <a:xfrm>
            <a:off x="7086600" y="1508760"/>
            <a:ext cx="4297680" cy="502920"/>
          </a:xfrm>
          <a:prstGeom prst="rect">
            <a:avLst/>
          </a:prstGeom>
          <a:noFill/>
          <a:ln/>
        </p:spPr>
        <p:txBody>
          <a:bodyPr wrap="square" rtlCol="0" anchor="ctr"/>
          <a:lstStyle/>
          <a:p>
            <a:pPr indent="0" marL="0">
              <a:buNone/>
            </a:pPr>
            <a:r>
              <a:rPr lang="en-US" sz="2000" b="1" dirty="0">
                <a:solidFill>
                  <a:srgbClr val="1F3864"/>
                </a:solidFill>
                <a:latin typeface="Cambria" pitchFamily="34" charset="0"/>
                <a:ea typeface="Cambria" pitchFamily="34" charset="-122"/>
                <a:cs typeface="Cambria" pitchFamily="34" charset="-120"/>
              </a:rPr>
              <a:t>Le Divan des Jeunes</a:t>
            </a:r>
            <a:endParaRPr lang="en-US" sz="2000" dirty="0"/>
          </a:p>
        </p:txBody>
      </p:sp>
      <p:sp>
        <p:nvSpPr>
          <p:cNvPr id="14" name="Text 11"/>
          <p:cNvSpPr/>
          <p:nvPr/>
        </p:nvSpPr>
        <p:spPr>
          <a:xfrm>
            <a:off x="7086600" y="1965960"/>
            <a:ext cx="4297680" cy="365760"/>
          </a:xfrm>
          <a:prstGeom prst="rect">
            <a:avLst/>
          </a:prstGeom>
          <a:noFill/>
          <a:ln/>
        </p:spPr>
        <p:txBody>
          <a:bodyPr wrap="square" rtlCol="0" anchor="ctr"/>
          <a:lstStyle/>
          <a:p>
            <a:pPr indent="0" marL="0">
              <a:buNone/>
            </a:pPr>
            <a:r>
              <a:rPr lang="en-US" sz="1250" i="1" dirty="0">
                <a:solidFill>
                  <a:srgbClr val="2E74B5"/>
                </a:solidFill>
                <a:latin typeface="Calibri" pitchFamily="34" charset="0"/>
                <a:ea typeface="Calibri" pitchFamily="34" charset="-122"/>
                <a:cs typeface="Calibri" pitchFamily="34" charset="-120"/>
              </a:rPr>
              <a:t>La petite sœur du Divan des Confessions</a:t>
            </a:r>
            <a:endParaRPr lang="en-US" sz="1250" dirty="0"/>
          </a:p>
        </p:txBody>
      </p:sp>
      <p:sp>
        <p:nvSpPr>
          <p:cNvPr id="15" name="Text 12"/>
          <p:cNvSpPr/>
          <p:nvPr/>
        </p:nvSpPr>
        <p:spPr>
          <a:xfrm>
            <a:off x="7086600" y="2514600"/>
            <a:ext cx="4297680" cy="3108960"/>
          </a:xfrm>
          <a:prstGeom prst="rect">
            <a:avLst/>
          </a:prstGeom>
          <a:noFill/>
          <a:ln/>
        </p:spPr>
        <p:txBody>
          <a:bodyPr wrap="square" rtlCol="0" anchor="t"/>
          <a:lstStyle/>
          <a:p>
            <a:pPr marL="342900" indent="-342900">
              <a:spcAft>
                <a:spcPts val="1000"/>
              </a:spcAft>
              <a:buSzPct val="100000"/>
              <a:buChar char="●"/>
            </a:pPr>
            <a:r>
              <a:rPr lang="en-US" sz="1350" dirty="0">
                <a:solidFill>
                  <a:srgbClr val="1A1A1A"/>
                </a:solidFill>
                <a:latin typeface="Calibri" pitchFamily="34" charset="0"/>
                <a:ea typeface="Calibri" pitchFamily="34" charset="-122"/>
                <a:cs typeface="Calibri" pitchFamily="34" charset="-120"/>
              </a:rPr>
              <a:t>Réalisée par les participants de l'AIC</a:t>
            </a:r>
            <a:endParaRPr lang="en-US" sz="1350" dirty="0"/>
          </a:p>
          <a:p>
            <a:pPr marL="342900" indent="-342900">
              <a:spcAft>
                <a:spcPts val="1000"/>
              </a:spcAft>
              <a:buSzPct val="100000"/>
              <a:buChar char="●"/>
            </a:pPr>
            <a:r>
              <a:rPr lang="en-US" sz="1350" dirty="0">
                <a:solidFill>
                  <a:srgbClr val="1A1A1A"/>
                </a:solidFill>
                <a:latin typeface="Calibri" pitchFamily="34" charset="0"/>
                <a:ea typeface="Calibri" pitchFamily="34" charset="-122"/>
                <a:cs typeface="Calibri" pitchFamily="34" charset="-120"/>
              </a:rPr>
              <a:t>Par des jeunes, pour des jeunes</a:t>
            </a:r>
            <a:endParaRPr lang="en-US" sz="1350" dirty="0"/>
          </a:p>
          <a:p>
            <a:pPr marL="342900" indent="-342900">
              <a:spcAft>
                <a:spcPts val="1000"/>
              </a:spcAft>
              <a:buSzPct val="100000"/>
              <a:buChar char="●"/>
            </a:pPr>
            <a:r>
              <a:rPr lang="en-US" sz="1350" dirty="0">
                <a:solidFill>
                  <a:srgbClr val="1A1A1A"/>
                </a:solidFill>
                <a:latin typeface="Calibri" pitchFamily="34" charset="0"/>
                <a:ea typeface="Calibri" pitchFamily="34" charset="-122"/>
                <a:cs typeface="Calibri" pitchFamily="34" charset="-120"/>
              </a:rPr>
              <a:t>Compétences mises en pratique concrètement</a:t>
            </a:r>
            <a:endParaRPr lang="en-US" sz="1350" dirty="0"/>
          </a:p>
          <a:p>
            <a:pPr marL="342900" indent="-342900">
              <a:spcAft>
                <a:spcPts val="1000"/>
              </a:spcAft>
              <a:buSzPct val="100000"/>
              <a:buChar char="●"/>
            </a:pPr>
            <a:r>
              <a:rPr lang="en-US" sz="1350" dirty="0">
                <a:solidFill>
                  <a:srgbClr val="1A1A1A"/>
                </a:solidFill>
                <a:latin typeface="Calibri" pitchFamily="34" charset="0"/>
                <a:ea typeface="Calibri" pitchFamily="34" charset="-122"/>
                <a:cs typeface="Calibri" pitchFamily="34" charset="-120"/>
              </a:rPr>
              <a:t>Expression, créativité et autonomie des jeunes</a:t>
            </a:r>
            <a:endParaRPr lang="en-US" sz="1350" dirty="0"/>
          </a:p>
        </p:txBody>
      </p:sp>
      <p:sp>
        <p:nvSpPr>
          <p:cNvPr id="16" name="Text 13"/>
          <p:cNvSpPr/>
          <p:nvPr/>
        </p:nvSpPr>
        <p:spPr>
          <a:xfrm>
            <a:off x="365760" y="6473952"/>
            <a:ext cx="8229600" cy="274320"/>
          </a:xfrm>
          <a:prstGeom prst="rect">
            <a:avLst/>
          </a:prstGeom>
          <a:noFill/>
          <a:ln/>
        </p:spPr>
        <p:txBody>
          <a:bodyPr wrap="square" rtlCol="0" anchor="ctr"/>
          <a:lstStyle/>
          <a:p>
            <a:pPr indent="0" marL="0">
              <a:buNone/>
            </a:pPr>
            <a:r>
              <a:rPr lang="en-US" sz="900" dirty="0">
                <a:solidFill>
                  <a:srgbClr val="595959"/>
                </a:solidFill>
                <a:latin typeface="Calibri" pitchFamily="34" charset="0"/>
                <a:ea typeface="Calibri" pitchFamily="34" charset="-122"/>
                <a:cs typeface="Calibri" pitchFamily="34" charset="-120"/>
              </a:rPr>
              <a:t>CEICRP ASBL  •  Studio 124  •  Rue Verte 124, 1030 Bruxelles</a:t>
            </a:r>
            <a:endParaRPr lang="en-US" sz="900" dirty="0"/>
          </a:p>
        </p:txBody>
      </p:sp>
      <p:sp>
        <p:nvSpPr>
          <p:cNvPr id="17" name="Text 14"/>
          <p:cNvSpPr/>
          <p:nvPr/>
        </p:nvSpPr>
        <p:spPr>
          <a:xfrm>
            <a:off x="10789920" y="6473952"/>
            <a:ext cx="1005840" cy="274320"/>
          </a:xfrm>
          <a:prstGeom prst="rect">
            <a:avLst/>
          </a:prstGeom>
          <a:noFill/>
          <a:ln/>
        </p:spPr>
        <p:txBody>
          <a:bodyPr wrap="square" rtlCol="0" anchor="ctr"/>
          <a:lstStyle/>
          <a:p>
            <a:pPr algn="r" indent="0" marL="0">
              <a:buNone/>
            </a:pPr>
            <a:r>
              <a:rPr lang="en-US" sz="900" dirty="0">
                <a:solidFill>
                  <a:srgbClr val="595959"/>
                </a:solidFill>
                <a:latin typeface="Calibri" pitchFamily="34" charset="0"/>
                <a:ea typeface="Calibri" pitchFamily="34" charset="-122"/>
                <a:cs typeface="Calibri" pitchFamily="34" charset="-120"/>
              </a:rPr>
              <a:t>7 / 11</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320040"/>
            <a:ext cx="1371600" cy="566928"/>
          </a:xfrm>
          <a:prstGeom prst="roundRect">
            <a:avLst>
              <a:gd name="adj" fmla="val 16129"/>
            </a:avLst>
          </a:prstGeom>
          <a:solidFill>
            <a:srgbClr val="FFFFFF"/>
          </a:solidFill>
          <a:ln w="12700">
            <a:solidFill>
              <a:srgbClr val="FFFFFF"/>
            </a:solidFill>
            <a:prstDash val="solid"/>
          </a:ln>
          <a:effectLst>
            <a:outerShdw sx="100000" sy="100000" kx="0" ky="0" algn="bl" rotWithShape="0" blurRad="76200" dist="25400" dir="5400000">
              <a:srgbClr val="1F3864">
                <a:alpha val="25000"/>
              </a:srgbClr>
            </a:outerShdw>
          </a:effectLst>
        </p:spPr>
      </p:sp>
      <p:pic>
        <p:nvPicPr>
          <p:cNvPr id="3" name="Image 0" descr="/home/claude/logo_deck.png">    </p:cNvPr>
          <p:cNvPicPr>
            <a:picLocks noChangeAspect="1"/>
          </p:cNvPicPr>
          <p:nvPr/>
        </p:nvPicPr>
        <p:blipFill>
          <a:blip r:embed="rId1"/>
          <a:srcRect l="0" r="0" t="0" b="0"/>
          <a:stretch/>
        </p:blipFill>
        <p:spPr>
          <a:xfrm>
            <a:off x="438912" y="402336"/>
            <a:ext cx="1225296" cy="402336"/>
          </a:xfrm>
          <a:prstGeom prst="rect">
            <a:avLst/>
          </a:prstGeom>
        </p:spPr>
      </p:pic>
      <p:sp>
        <p:nvSpPr>
          <p:cNvPr id="4" name="Shape 1"/>
          <p:cNvSpPr/>
          <p:nvPr/>
        </p:nvSpPr>
        <p:spPr>
          <a:xfrm>
            <a:off x="9052560" y="365760"/>
            <a:ext cx="2788920" cy="548640"/>
          </a:xfrm>
          <a:prstGeom prst="roundRect">
            <a:avLst>
              <a:gd name="adj" fmla="val 50000"/>
            </a:avLst>
          </a:prstGeom>
          <a:solidFill>
            <a:srgbClr val="2E74B5"/>
          </a:solidFill>
          <a:ln w="12700">
            <a:solidFill>
              <a:srgbClr val="2E74B5"/>
            </a:solidFill>
            <a:prstDash val="solid"/>
          </a:ln>
        </p:spPr>
      </p:sp>
      <p:sp>
        <p:nvSpPr>
          <p:cNvPr id="5" name="Text 2"/>
          <p:cNvSpPr/>
          <p:nvPr/>
        </p:nvSpPr>
        <p:spPr>
          <a:xfrm>
            <a:off x="9052560" y="365760"/>
            <a:ext cx="2788920" cy="548640"/>
          </a:xfrm>
          <a:prstGeom prst="rect">
            <a:avLst/>
          </a:prstGeom>
          <a:noFill/>
          <a:ln/>
        </p:spPr>
        <p:txBody>
          <a:bodyPr wrap="square"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1ER JUILLET 2026</a:t>
            </a:r>
            <a:endParaRPr lang="en-US" sz="1300" dirty="0"/>
          </a:p>
        </p:txBody>
      </p:sp>
      <p:sp>
        <p:nvSpPr>
          <p:cNvPr id="6" name="Text 3"/>
          <p:cNvSpPr/>
          <p:nvPr/>
        </p:nvSpPr>
        <p:spPr>
          <a:xfrm>
            <a:off x="365760" y="1234440"/>
            <a:ext cx="10515600" cy="594360"/>
          </a:xfrm>
          <a:prstGeom prst="rect">
            <a:avLst/>
          </a:prstGeom>
          <a:noFill/>
          <a:ln/>
        </p:spPr>
        <p:txBody>
          <a:bodyPr wrap="square" rtlCol="0" anchor="ctr"/>
          <a:lstStyle/>
          <a:p>
            <a:pPr indent="0" marL="0">
              <a:buNone/>
            </a:pPr>
            <a:r>
              <a:rPr lang="en-US" sz="2800" b="1" dirty="0">
                <a:solidFill>
                  <a:srgbClr val="1F3864"/>
                </a:solidFill>
                <a:latin typeface="Cambria" pitchFamily="34" charset="0"/>
                <a:ea typeface="Cambria" pitchFamily="34" charset="-122"/>
                <a:cs typeface="Cambria" pitchFamily="34" charset="-120"/>
              </a:rPr>
              <a:t>Un nouveau partenariat local</a:t>
            </a:r>
            <a:endParaRPr lang="en-US" sz="2800" dirty="0"/>
          </a:p>
        </p:txBody>
      </p:sp>
      <p:sp>
        <p:nvSpPr>
          <p:cNvPr id="7" name="Text 4"/>
          <p:cNvSpPr/>
          <p:nvPr/>
        </p:nvSpPr>
        <p:spPr>
          <a:xfrm>
            <a:off x="365760" y="1965960"/>
            <a:ext cx="10515600" cy="1005840"/>
          </a:xfrm>
          <a:prstGeom prst="rect">
            <a:avLst/>
          </a:prstGeom>
          <a:noFill/>
          <a:ln/>
        </p:spPr>
        <p:txBody>
          <a:bodyPr wrap="square" rtlCol="0" anchor="ctr"/>
          <a:lstStyle/>
          <a:p>
            <a:pPr indent="0" marL="0">
              <a:lnSpc>
                <a:spcPct val="125000"/>
              </a:lnSpc>
              <a:buNone/>
            </a:pPr>
            <a:r>
              <a:rPr lang="en-US" sz="1500" dirty="0">
                <a:solidFill>
                  <a:srgbClr val="1A1A1A"/>
                </a:solidFill>
                <a:latin typeface="Calibri" pitchFamily="34" charset="0"/>
                <a:ea typeface="Calibri" pitchFamily="34" charset="-122"/>
                <a:cs typeface="Calibri" pitchFamily="34" charset="-120"/>
              </a:rPr>
              <a:t>Le Studio 124 signe un contrat de collaboration avec la Maison de Jeunes SameSame Brussels, renforçant son réseau culturel et associatif et sa volonté de favoriser l'accès des jeunes à la création audiovisuelle.</a:t>
            </a:r>
            <a:endParaRPr lang="en-US" sz="1500" dirty="0"/>
          </a:p>
        </p:txBody>
      </p:sp>
      <p:sp>
        <p:nvSpPr>
          <p:cNvPr id="8" name="Shape 5"/>
          <p:cNvSpPr/>
          <p:nvPr/>
        </p:nvSpPr>
        <p:spPr>
          <a:xfrm>
            <a:off x="365760" y="3246120"/>
            <a:ext cx="3383280" cy="2743200"/>
          </a:xfrm>
          <a:prstGeom prst="roundRect">
            <a:avLst>
              <a:gd name="adj" fmla="val 3333"/>
            </a:avLst>
          </a:prstGeom>
          <a:solidFill>
            <a:srgbClr val="F4F7FB"/>
          </a:solidFill>
          <a:ln w="12700">
            <a:solidFill>
              <a:srgbClr val="F4F7FB"/>
            </a:solidFill>
            <a:prstDash val="solid"/>
          </a:ln>
        </p:spPr>
      </p:sp>
      <p:sp>
        <p:nvSpPr>
          <p:cNvPr id="9" name="Shape 6"/>
          <p:cNvSpPr/>
          <p:nvPr/>
        </p:nvSpPr>
        <p:spPr>
          <a:xfrm>
            <a:off x="1737360" y="3520440"/>
            <a:ext cx="640080" cy="640080"/>
          </a:xfrm>
          <a:prstGeom prst="ellipse">
            <a:avLst/>
          </a:prstGeom>
          <a:solidFill>
            <a:srgbClr val="E8912D"/>
          </a:solidFill>
          <a:ln w="12700">
            <a:solidFill>
              <a:srgbClr val="E8912D"/>
            </a:solidFill>
            <a:prstDash val="solid"/>
          </a:ln>
        </p:spPr>
      </p:sp>
      <p:sp>
        <p:nvSpPr>
          <p:cNvPr id="10" name="Text 7"/>
          <p:cNvSpPr/>
          <p:nvPr/>
        </p:nvSpPr>
        <p:spPr>
          <a:xfrm>
            <a:off x="1737360" y="3520440"/>
            <a:ext cx="640080" cy="64008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1</a:t>
            </a:r>
            <a:endParaRPr lang="en-US" sz="2200" dirty="0"/>
          </a:p>
        </p:txBody>
      </p:sp>
      <p:sp>
        <p:nvSpPr>
          <p:cNvPr id="11" name="Text 8"/>
          <p:cNvSpPr/>
          <p:nvPr/>
        </p:nvSpPr>
        <p:spPr>
          <a:xfrm>
            <a:off x="548640" y="4297680"/>
            <a:ext cx="3017520" cy="411480"/>
          </a:xfrm>
          <a:prstGeom prst="rect">
            <a:avLst/>
          </a:prstGeom>
          <a:noFill/>
          <a:ln/>
        </p:spPr>
        <p:txBody>
          <a:bodyPr wrap="square" rtlCol="0" anchor="ctr"/>
          <a:lstStyle/>
          <a:p>
            <a:pPr algn="ctr" indent="0" marL="0">
              <a:buNone/>
            </a:pPr>
            <a:r>
              <a:rPr lang="en-US" sz="1500" b="1" dirty="0">
                <a:solidFill>
                  <a:srgbClr val="1F3864"/>
                </a:solidFill>
                <a:latin typeface="Calibri" pitchFamily="34" charset="0"/>
                <a:ea typeface="Calibri" pitchFamily="34" charset="-122"/>
                <a:cs typeface="Calibri" pitchFamily="34" charset="-120"/>
              </a:rPr>
              <a:t>Réseau</a:t>
            </a:r>
            <a:endParaRPr lang="en-US" sz="1500" dirty="0"/>
          </a:p>
        </p:txBody>
      </p:sp>
      <p:sp>
        <p:nvSpPr>
          <p:cNvPr id="12" name="Text 9"/>
          <p:cNvSpPr/>
          <p:nvPr/>
        </p:nvSpPr>
        <p:spPr>
          <a:xfrm>
            <a:off x="640080" y="4709160"/>
            <a:ext cx="2834640" cy="1188720"/>
          </a:xfrm>
          <a:prstGeom prst="rect">
            <a:avLst/>
          </a:prstGeom>
          <a:noFill/>
          <a:ln/>
        </p:spPr>
        <p:txBody>
          <a:bodyPr wrap="square" rtlCol="0" anchor="t"/>
          <a:lstStyle/>
          <a:p>
            <a:pPr algn="ctr" indent="0" marL="0">
              <a:buNone/>
            </a:pPr>
            <a:r>
              <a:rPr lang="en-US" sz="1150" dirty="0">
                <a:solidFill>
                  <a:srgbClr val="595959"/>
                </a:solidFill>
                <a:latin typeface="Calibri" pitchFamily="34" charset="0"/>
                <a:ea typeface="Calibri" pitchFamily="34" charset="-122"/>
                <a:cs typeface="Calibri" pitchFamily="34" charset="-120"/>
              </a:rPr>
              <a:t>Renforcement du réseau culturel et associatif de Studio 124</a:t>
            </a:r>
            <a:endParaRPr lang="en-US" sz="1150" dirty="0"/>
          </a:p>
        </p:txBody>
      </p:sp>
      <p:sp>
        <p:nvSpPr>
          <p:cNvPr id="13" name="Shape 10"/>
          <p:cNvSpPr/>
          <p:nvPr/>
        </p:nvSpPr>
        <p:spPr>
          <a:xfrm>
            <a:off x="3977640" y="3246120"/>
            <a:ext cx="3383280" cy="2743200"/>
          </a:xfrm>
          <a:prstGeom prst="roundRect">
            <a:avLst>
              <a:gd name="adj" fmla="val 3333"/>
            </a:avLst>
          </a:prstGeom>
          <a:solidFill>
            <a:srgbClr val="F4F7FB"/>
          </a:solidFill>
          <a:ln w="12700">
            <a:solidFill>
              <a:srgbClr val="F4F7FB"/>
            </a:solidFill>
            <a:prstDash val="solid"/>
          </a:ln>
        </p:spPr>
      </p:sp>
      <p:sp>
        <p:nvSpPr>
          <p:cNvPr id="14" name="Shape 11"/>
          <p:cNvSpPr/>
          <p:nvPr/>
        </p:nvSpPr>
        <p:spPr>
          <a:xfrm>
            <a:off x="5349240" y="3520440"/>
            <a:ext cx="640080" cy="640080"/>
          </a:xfrm>
          <a:prstGeom prst="ellipse">
            <a:avLst/>
          </a:prstGeom>
          <a:solidFill>
            <a:srgbClr val="E8912D"/>
          </a:solidFill>
          <a:ln w="12700">
            <a:solidFill>
              <a:srgbClr val="E8912D"/>
            </a:solidFill>
            <a:prstDash val="solid"/>
          </a:ln>
        </p:spPr>
      </p:sp>
      <p:sp>
        <p:nvSpPr>
          <p:cNvPr id="15" name="Text 12"/>
          <p:cNvSpPr/>
          <p:nvPr/>
        </p:nvSpPr>
        <p:spPr>
          <a:xfrm>
            <a:off x="5349240" y="3520440"/>
            <a:ext cx="640080" cy="64008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2</a:t>
            </a:r>
            <a:endParaRPr lang="en-US" sz="2200" dirty="0"/>
          </a:p>
        </p:txBody>
      </p:sp>
      <p:sp>
        <p:nvSpPr>
          <p:cNvPr id="16" name="Text 13"/>
          <p:cNvSpPr/>
          <p:nvPr/>
        </p:nvSpPr>
        <p:spPr>
          <a:xfrm>
            <a:off x="4160520" y="4297680"/>
            <a:ext cx="3017520" cy="411480"/>
          </a:xfrm>
          <a:prstGeom prst="rect">
            <a:avLst/>
          </a:prstGeom>
          <a:noFill/>
          <a:ln/>
        </p:spPr>
        <p:txBody>
          <a:bodyPr wrap="square" rtlCol="0" anchor="ctr"/>
          <a:lstStyle/>
          <a:p>
            <a:pPr algn="ctr" indent="0" marL="0">
              <a:buNone/>
            </a:pPr>
            <a:r>
              <a:rPr lang="en-US" sz="1500" b="1" dirty="0">
                <a:solidFill>
                  <a:srgbClr val="1F3864"/>
                </a:solidFill>
                <a:latin typeface="Calibri" pitchFamily="34" charset="0"/>
                <a:ea typeface="Calibri" pitchFamily="34" charset="-122"/>
                <a:cs typeface="Calibri" pitchFamily="34" charset="-120"/>
              </a:rPr>
              <a:t>Accès</a:t>
            </a:r>
            <a:endParaRPr lang="en-US" sz="1500" dirty="0"/>
          </a:p>
        </p:txBody>
      </p:sp>
      <p:sp>
        <p:nvSpPr>
          <p:cNvPr id="17" name="Text 14"/>
          <p:cNvSpPr/>
          <p:nvPr/>
        </p:nvSpPr>
        <p:spPr>
          <a:xfrm>
            <a:off x="4251960" y="4709160"/>
            <a:ext cx="2834640" cy="1188720"/>
          </a:xfrm>
          <a:prstGeom prst="rect">
            <a:avLst/>
          </a:prstGeom>
          <a:noFill/>
          <a:ln/>
        </p:spPr>
        <p:txBody>
          <a:bodyPr wrap="square" rtlCol="0" anchor="t"/>
          <a:lstStyle/>
          <a:p>
            <a:pPr algn="ctr" indent="0" marL="0">
              <a:buNone/>
            </a:pPr>
            <a:r>
              <a:rPr lang="en-US" sz="1150" dirty="0">
                <a:solidFill>
                  <a:srgbClr val="595959"/>
                </a:solidFill>
                <a:latin typeface="Calibri" pitchFamily="34" charset="0"/>
                <a:ea typeface="Calibri" pitchFamily="34" charset="-122"/>
                <a:cs typeface="Calibri" pitchFamily="34" charset="-120"/>
              </a:rPr>
              <a:t>Favoriser l'accès des jeunes à la création audiovisuelle</a:t>
            </a:r>
            <a:endParaRPr lang="en-US" sz="1150" dirty="0"/>
          </a:p>
        </p:txBody>
      </p:sp>
      <p:sp>
        <p:nvSpPr>
          <p:cNvPr id="18" name="Shape 15"/>
          <p:cNvSpPr/>
          <p:nvPr/>
        </p:nvSpPr>
        <p:spPr>
          <a:xfrm>
            <a:off x="7589520" y="3246120"/>
            <a:ext cx="3383280" cy="2743200"/>
          </a:xfrm>
          <a:prstGeom prst="roundRect">
            <a:avLst>
              <a:gd name="adj" fmla="val 3333"/>
            </a:avLst>
          </a:prstGeom>
          <a:solidFill>
            <a:srgbClr val="F4F7FB"/>
          </a:solidFill>
          <a:ln w="12700">
            <a:solidFill>
              <a:srgbClr val="F4F7FB"/>
            </a:solidFill>
            <a:prstDash val="solid"/>
          </a:ln>
        </p:spPr>
      </p:sp>
      <p:sp>
        <p:nvSpPr>
          <p:cNvPr id="19" name="Shape 16"/>
          <p:cNvSpPr/>
          <p:nvPr/>
        </p:nvSpPr>
        <p:spPr>
          <a:xfrm>
            <a:off x="8961120" y="3520440"/>
            <a:ext cx="640080" cy="640080"/>
          </a:xfrm>
          <a:prstGeom prst="ellipse">
            <a:avLst/>
          </a:prstGeom>
          <a:solidFill>
            <a:srgbClr val="E8912D"/>
          </a:solidFill>
          <a:ln w="12700">
            <a:solidFill>
              <a:srgbClr val="E8912D"/>
            </a:solidFill>
            <a:prstDash val="solid"/>
          </a:ln>
        </p:spPr>
      </p:sp>
      <p:sp>
        <p:nvSpPr>
          <p:cNvPr id="20" name="Text 17"/>
          <p:cNvSpPr/>
          <p:nvPr/>
        </p:nvSpPr>
        <p:spPr>
          <a:xfrm>
            <a:off x="8961120" y="3520440"/>
            <a:ext cx="640080" cy="640080"/>
          </a:xfrm>
          <a:prstGeom prst="rect">
            <a:avLst/>
          </a:prstGeom>
          <a:noFill/>
          <a:ln/>
        </p:spPr>
        <p:txBody>
          <a:bodyPr wrap="square"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3</a:t>
            </a:r>
            <a:endParaRPr lang="en-US" sz="2200" dirty="0"/>
          </a:p>
        </p:txBody>
      </p:sp>
      <p:sp>
        <p:nvSpPr>
          <p:cNvPr id="21" name="Text 18"/>
          <p:cNvSpPr/>
          <p:nvPr/>
        </p:nvSpPr>
        <p:spPr>
          <a:xfrm>
            <a:off x="7772400" y="4297680"/>
            <a:ext cx="3017520" cy="411480"/>
          </a:xfrm>
          <a:prstGeom prst="rect">
            <a:avLst/>
          </a:prstGeom>
          <a:noFill/>
          <a:ln/>
        </p:spPr>
        <p:txBody>
          <a:bodyPr wrap="square" rtlCol="0" anchor="ctr"/>
          <a:lstStyle/>
          <a:p>
            <a:pPr algn="ctr" indent="0" marL="0">
              <a:buNone/>
            </a:pPr>
            <a:r>
              <a:rPr lang="en-US" sz="1500" b="1" dirty="0">
                <a:solidFill>
                  <a:srgbClr val="1F3864"/>
                </a:solidFill>
                <a:latin typeface="Calibri" pitchFamily="34" charset="0"/>
                <a:ea typeface="Calibri" pitchFamily="34" charset="-122"/>
                <a:cs typeface="Calibri" pitchFamily="34" charset="-120"/>
              </a:rPr>
              <a:t>Projets communs</a:t>
            </a:r>
            <a:endParaRPr lang="en-US" sz="1500" dirty="0"/>
          </a:p>
        </p:txBody>
      </p:sp>
      <p:sp>
        <p:nvSpPr>
          <p:cNvPr id="22" name="Text 19"/>
          <p:cNvSpPr/>
          <p:nvPr/>
        </p:nvSpPr>
        <p:spPr>
          <a:xfrm>
            <a:off x="7863840" y="4709160"/>
            <a:ext cx="2834640" cy="1188720"/>
          </a:xfrm>
          <a:prstGeom prst="rect">
            <a:avLst/>
          </a:prstGeom>
          <a:noFill/>
          <a:ln/>
        </p:spPr>
        <p:txBody>
          <a:bodyPr wrap="square" rtlCol="0" anchor="t"/>
          <a:lstStyle/>
          <a:p>
            <a:pPr algn="ctr" indent="0" marL="0">
              <a:buNone/>
            </a:pPr>
            <a:r>
              <a:rPr lang="en-US" sz="1150" dirty="0">
                <a:solidFill>
                  <a:srgbClr val="595959"/>
                </a:solidFill>
                <a:latin typeface="Calibri" pitchFamily="34" charset="0"/>
                <a:ea typeface="Calibri" pitchFamily="34" charset="-122"/>
                <a:cs typeface="Calibri" pitchFamily="34" charset="-120"/>
              </a:rPr>
              <a:t>Mise en place d'actions collaboratives entre les deux structures</a:t>
            </a:r>
            <a:endParaRPr lang="en-US" sz="1150" dirty="0"/>
          </a:p>
        </p:txBody>
      </p:sp>
      <p:sp>
        <p:nvSpPr>
          <p:cNvPr id="23" name="Text 20"/>
          <p:cNvSpPr/>
          <p:nvPr/>
        </p:nvSpPr>
        <p:spPr>
          <a:xfrm>
            <a:off x="365760" y="6473952"/>
            <a:ext cx="8229600" cy="274320"/>
          </a:xfrm>
          <a:prstGeom prst="rect">
            <a:avLst/>
          </a:prstGeom>
          <a:noFill/>
          <a:ln/>
        </p:spPr>
        <p:txBody>
          <a:bodyPr wrap="square" rtlCol="0" anchor="ctr"/>
          <a:lstStyle/>
          <a:p>
            <a:pPr indent="0" marL="0">
              <a:buNone/>
            </a:pPr>
            <a:r>
              <a:rPr lang="en-US" sz="900" dirty="0">
                <a:solidFill>
                  <a:srgbClr val="595959"/>
                </a:solidFill>
                <a:latin typeface="Calibri" pitchFamily="34" charset="0"/>
                <a:ea typeface="Calibri" pitchFamily="34" charset="-122"/>
                <a:cs typeface="Calibri" pitchFamily="34" charset="-120"/>
              </a:rPr>
              <a:t>CEICRP ASBL  •  Studio 124  •  Rue Verte 124, 1030 Bruxelles</a:t>
            </a:r>
            <a:endParaRPr lang="en-US" sz="900" dirty="0"/>
          </a:p>
        </p:txBody>
      </p:sp>
      <p:sp>
        <p:nvSpPr>
          <p:cNvPr id="24" name="Text 21"/>
          <p:cNvSpPr/>
          <p:nvPr/>
        </p:nvSpPr>
        <p:spPr>
          <a:xfrm>
            <a:off x="10789920" y="6473952"/>
            <a:ext cx="1005840" cy="274320"/>
          </a:xfrm>
          <a:prstGeom prst="rect">
            <a:avLst/>
          </a:prstGeom>
          <a:noFill/>
          <a:ln/>
        </p:spPr>
        <p:txBody>
          <a:bodyPr wrap="square" rtlCol="0" anchor="ctr"/>
          <a:lstStyle/>
          <a:p>
            <a:pPr algn="r" indent="0" marL="0">
              <a:buNone/>
            </a:pPr>
            <a:r>
              <a:rPr lang="en-US" sz="900" dirty="0">
                <a:solidFill>
                  <a:srgbClr val="595959"/>
                </a:solidFill>
                <a:latin typeface="Calibri" pitchFamily="34" charset="0"/>
                <a:ea typeface="Calibri" pitchFamily="34" charset="-122"/>
                <a:cs typeface="Calibri" pitchFamily="34" charset="-120"/>
              </a:rPr>
              <a:t>8 / 11</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320040"/>
            <a:ext cx="1371600" cy="566928"/>
          </a:xfrm>
          <a:prstGeom prst="roundRect">
            <a:avLst>
              <a:gd name="adj" fmla="val 16129"/>
            </a:avLst>
          </a:prstGeom>
          <a:solidFill>
            <a:srgbClr val="FFFFFF"/>
          </a:solidFill>
          <a:ln w="12700">
            <a:solidFill>
              <a:srgbClr val="FFFFFF"/>
            </a:solidFill>
            <a:prstDash val="solid"/>
          </a:ln>
          <a:effectLst>
            <a:outerShdw sx="100000" sy="100000" kx="0" ky="0" algn="bl" rotWithShape="0" blurRad="76200" dist="25400" dir="5400000">
              <a:srgbClr val="1F3864">
                <a:alpha val="25000"/>
              </a:srgbClr>
            </a:outerShdw>
          </a:effectLst>
        </p:spPr>
      </p:sp>
      <p:pic>
        <p:nvPicPr>
          <p:cNvPr id="3" name="Image 0" descr="/home/claude/logo_deck.png">    </p:cNvPr>
          <p:cNvPicPr>
            <a:picLocks noChangeAspect="1"/>
          </p:cNvPicPr>
          <p:nvPr/>
        </p:nvPicPr>
        <p:blipFill>
          <a:blip r:embed="rId1"/>
          <a:srcRect l="0" r="0" t="0" b="0"/>
          <a:stretch/>
        </p:blipFill>
        <p:spPr>
          <a:xfrm>
            <a:off x="438912" y="402336"/>
            <a:ext cx="1225296" cy="402336"/>
          </a:xfrm>
          <a:prstGeom prst="rect">
            <a:avLst/>
          </a:prstGeom>
        </p:spPr>
      </p:pic>
      <p:sp>
        <p:nvSpPr>
          <p:cNvPr id="4" name="Text 1"/>
          <p:cNvSpPr/>
          <p:nvPr/>
        </p:nvSpPr>
        <p:spPr>
          <a:xfrm>
            <a:off x="365760" y="1143000"/>
            <a:ext cx="10515600" cy="548640"/>
          </a:xfrm>
          <a:prstGeom prst="rect">
            <a:avLst/>
          </a:prstGeom>
          <a:noFill/>
          <a:ln/>
        </p:spPr>
        <p:txBody>
          <a:bodyPr wrap="square" rtlCol="0" anchor="ctr"/>
          <a:lstStyle/>
          <a:p>
            <a:pPr indent="0" marL="0">
              <a:buNone/>
            </a:pPr>
            <a:r>
              <a:rPr lang="en-US" sz="2800" b="1" dirty="0">
                <a:solidFill>
                  <a:srgbClr val="1F3864"/>
                </a:solidFill>
                <a:latin typeface="Cambria" pitchFamily="34" charset="0"/>
                <a:ea typeface="Cambria" pitchFamily="34" charset="-122"/>
                <a:cs typeface="Cambria" pitchFamily="34" charset="-120"/>
              </a:rPr>
              <a:t>Bilan financier — Exercice 2025</a:t>
            </a:r>
            <a:endParaRPr lang="en-US" sz="2800" dirty="0"/>
          </a:p>
        </p:txBody>
      </p:sp>
      <p:graphicFrame>
        <p:nvGraphicFramePr>
          <p:cNvPr id="5" name="Chart 0" descr=""/>
          <p:cNvGraphicFramePr/>
          <p:nvPr/>
        </p:nvGraphicFramePr>
        <p:xfrm>
          <a:off x="365760" y="1920240"/>
          <a:ext cx="6492240" cy="4160520"/>
        </p:xfrm>
        <a:graphic xmlns:a="http://schemas.openxmlformats.org/drawingml/2006/main">
          <a:graphicData uri="http://schemas.openxmlformats.org/drawingml/2006/chart">
            <c:chart xmlns:c="http://schemas.openxmlformats.org/drawingml/2006/chart" r:id="rId2"/>
          </a:graphicData>
        </a:graphic>
      </p:graphicFrame>
      <p:sp>
        <p:nvSpPr>
          <p:cNvPr id="6" name="Shape 2"/>
          <p:cNvSpPr/>
          <p:nvPr/>
        </p:nvSpPr>
        <p:spPr>
          <a:xfrm>
            <a:off x="7086600" y="1920240"/>
            <a:ext cx="4572000" cy="4160520"/>
          </a:xfrm>
          <a:prstGeom prst="roundRect">
            <a:avLst>
              <a:gd name="adj" fmla="val 2637"/>
            </a:avLst>
          </a:prstGeom>
          <a:solidFill>
            <a:srgbClr val="F4F7FB"/>
          </a:solidFill>
          <a:ln w="12700">
            <a:solidFill>
              <a:srgbClr val="F4F7FB"/>
            </a:solidFill>
            <a:prstDash val="solid"/>
          </a:ln>
        </p:spPr>
      </p:sp>
      <p:sp>
        <p:nvSpPr>
          <p:cNvPr id="7" name="Text 3"/>
          <p:cNvSpPr/>
          <p:nvPr/>
        </p:nvSpPr>
        <p:spPr>
          <a:xfrm>
            <a:off x="7315200" y="2148840"/>
            <a:ext cx="4114800" cy="365760"/>
          </a:xfrm>
          <a:prstGeom prst="rect">
            <a:avLst/>
          </a:prstGeom>
          <a:noFill/>
          <a:ln/>
        </p:spPr>
        <p:txBody>
          <a:bodyPr wrap="square" rtlCol="0" anchor="ctr"/>
          <a:lstStyle/>
          <a:p>
            <a:pPr indent="0" marL="0">
              <a:buNone/>
            </a:pPr>
            <a:r>
              <a:rPr lang="en-US" sz="1300" dirty="0">
                <a:solidFill>
                  <a:srgbClr val="595959"/>
                </a:solidFill>
                <a:latin typeface="Calibri" pitchFamily="34" charset="0"/>
                <a:ea typeface="Calibri" pitchFamily="34" charset="-122"/>
                <a:cs typeface="Calibri" pitchFamily="34" charset="-120"/>
              </a:rPr>
              <a:t>Résultat net consolidé</a:t>
            </a:r>
            <a:endParaRPr lang="en-US" sz="1300" dirty="0"/>
          </a:p>
        </p:txBody>
      </p:sp>
      <p:sp>
        <p:nvSpPr>
          <p:cNvPr id="8" name="Text 4"/>
          <p:cNvSpPr/>
          <p:nvPr/>
        </p:nvSpPr>
        <p:spPr>
          <a:xfrm>
            <a:off x="7315200" y="2514600"/>
            <a:ext cx="4114800" cy="822960"/>
          </a:xfrm>
          <a:prstGeom prst="rect">
            <a:avLst/>
          </a:prstGeom>
          <a:noFill/>
          <a:ln/>
        </p:spPr>
        <p:txBody>
          <a:bodyPr wrap="square" rtlCol="0" anchor="ctr"/>
          <a:lstStyle/>
          <a:p>
            <a:pPr indent="0" marL="0">
              <a:buNone/>
            </a:pPr>
            <a:r>
              <a:rPr lang="en-US" sz="4000" b="1" dirty="0">
                <a:solidFill>
                  <a:srgbClr val="E8912D"/>
                </a:solidFill>
                <a:latin typeface="Cambria" pitchFamily="34" charset="0"/>
                <a:ea typeface="Cambria" pitchFamily="34" charset="-122"/>
                <a:cs typeface="Cambria" pitchFamily="34" charset="-120"/>
              </a:rPr>
              <a:t>+ 4.245 €</a:t>
            </a:r>
            <a:endParaRPr lang="en-US" sz="4000" dirty="0"/>
          </a:p>
        </p:txBody>
      </p:sp>
      <p:sp>
        <p:nvSpPr>
          <p:cNvPr id="9" name="Shape 5"/>
          <p:cNvSpPr/>
          <p:nvPr/>
        </p:nvSpPr>
        <p:spPr>
          <a:xfrm>
            <a:off x="7315200" y="3429000"/>
            <a:ext cx="4114800" cy="0"/>
          </a:xfrm>
          <a:prstGeom prst="line">
            <a:avLst/>
          </a:prstGeom>
          <a:noFill/>
          <a:ln w="12700">
            <a:solidFill>
              <a:srgbClr val="D0D8E5"/>
            </a:solidFill>
            <a:prstDash val="solid"/>
          </a:ln>
        </p:spPr>
      </p:sp>
      <p:sp>
        <p:nvSpPr>
          <p:cNvPr id="10" name="Text 6"/>
          <p:cNvSpPr/>
          <p:nvPr/>
        </p:nvSpPr>
        <p:spPr>
          <a:xfrm>
            <a:off x="7315200" y="3611880"/>
            <a:ext cx="4114800" cy="3657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Total dépenses  77.884 €</a:t>
            </a:r>
            <a:endParaRPr lang="en-US" sz="1300" dirty="0"/>
          </a:p>
        </p:txBody>
      </p:sp>
      <p:sp>
        <p:nvSpPr>
          <p:cNvPr id="11" name="Text 7"/>
          <p:cNvSpPr/>
          <p:nvPr/>
        </p:nvSpPr>
        <p:spPr>
          <a:xfrm>
            <a:off x="7315200" y="3977640"/>
            <a:ext cx="4114800" cy="3657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Total recettes  82.129 €</a:t>
            </a:r>
            <a:endParaRPr lang="en-US" sz="1300" dirty="0"/>
          </a:p>
        </p:txBody>
      </p:sp>
      <p:sp>
        <p:nvSpPr>
          <p:cNvPr id="12" name="Text 8"/>
          <p:cNvSpPr/>
          <p:nvPr/>
        </p:nvSpPr>
        <p:spPr>
          <a:xfrm>
            <a:off x="7315200" y="4663440"/>
            <a:ext cx="4114800" cy="1188720"/>
          </a:xfrm>
          <a:prstGeom prst="rect">
            <a:avLst/>
          </a:prstGeom>
          <a:noFill/>
          <a:ln/>
        </p:spPr>
        <p:txBody>
          <a:bodyPr wrap="square" rtlCol="0" anchor="t"/>
          <a:lstStyle/>
          <a:p>
            <a:pPr indent="0" marL="0">
              <a:buNone/>
            </a:pPr>
            <a:r>
              <a:rPr lang="en-US" sz="1100" i="1" dirty="0">
                <a:solidFill>
                  <a:srgbClr val="595959"/>
                </a:solidFill>
                <a:latin typeface="Calibri" pitchFamily="34" charset="0"/>
                <a:ea typeface="Calibri" pitchFamily="34" charset="-122"/>
                <a:cs typeface="Calibri" pitchFamily="34" charset="-120"/>
              </a:rPr>
              <a:t>Comptes simplifiés certifiés conformes, déposés au greffe du Tribunal de l'entreprise (27/02/2026).</a:t>
            </a:r>
            <a:endParaRPr lang="en-US" sz="1100" dirty="0"/>
          </a:p>
        </p:txBody>
      </p:sp>
      <p:sp>
        <p:nvSpPr>
          <p:cNvPr id="13" name="Text 9"/>
          <p:cNvSpPr/>
          <p:nvPr/>
        </p:nvSpPr>
        <p:spPr>
          <a:xfrm>
            <a:off x="365760" y="6473952"/>
            <a:ext cx="8229600" cy="274320"/>
          </a:xfrm>
          <a:prstGeom prst="rect">
            <a:avLst/>
          </a:prstGeom>
          <a:noFill/>
          <a:ln/>
        </p:spPr>
        <p:txBody>
          <a:bodyPr wrap="square" rtlCol="0" anchor="ctr"/>
          <a:lstStyle/>
          <a:p>
            <a:pPr indent="0" marL="0">
              <a:buNone/>
            </a:pPr>
            <a:r>
              <a:rPr lang="en-US" sz="900" dirty="0">
                <a:solidFill>
                  <a:srgbClr val="595959"/>
                </a:solidFill>
                <a:latin typeface="Calibri" pitchFamily="34" charset="0"/>
                <a:ea typeface="Calibri" pitchFamily="34" charset="-122"/>
                <a:cs typeface="Calibri" pitchFamily="34" charset="-120"/>
              </a:rPr>
              <a:t>CEICRP ASBL  •  Studio 124  •  Rue Verte 124, 1030 Bruxelles</a:t>
            </a:r>
            <a:endParaRPr lang="en-US" sz="900" dirty="0"/>
          </a:p>
        </p:txBody>
      </p:sp>
      <p:sp>
        <p:nvSpPr>
          <p:cNvPr id="14" name="Text 10"/>
          <p:cNvSpPr/>
          <p:nvPr/>
        </p:nvSpPr>
        <p:spPr>
          <a:xfrm>
            <a:off x="10789920" y="6473952"/>
            <a:ext cx="1005840" cy="274320"/>
          </a:xfrm>
          <a:prstGeom prst="rect">
            <a:avLst/>
          </a:prstGeom>
          <a:noFill/>
          <a:ln/>
        </p:spPr>
        <p:txBody>
          <a:bodyPr wrap="square" rtlCol="0" anchor="ctr"/>
          <a:lstStyle/>
          <a:p>
            <a:pPr algn="r" indent="0" marL="0">
              <a:buNone/>
            </a:pPr>
            <a:r>
              <a:rPr lang="en-US" sz="900" dirty="0">
                <a:solidFill>
                  <a:srgbClr val="595959"/>
                </a:solidFill>
                <a:latin typeface="Calibri" pitchFamily="34" charset="0"/>
                <a:ea typeface="Calibri" pitchFamily="34" charset="-122"/>
                <a:cs typeface="Calibri" pitchFamily="34" charset="-120"/>
              </a:rPr>
              <a:t>9 / 11</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3864"/>
        </a:solidFill>
      </p:bgPr>
    </p:bg>
    <p:spTree>
      <p:nvGrpSpPr>
        <p:cNvPr id="1" name=""/>
        <p:cNvGrpSpPr/>
        <p:nvPr/>
      </p:nvGrpSpPr>
      <p:grpSpPr>
        <a:xfrm>
          <a:off x="0" y="0"/>
          <a:ext cx="0" cy="0"/>
          <a:chOff x="0" y="0"/>
          <a:chExt cx="0" cy="0"/>
        </a:xfrm>
      </p:grpSpPr>
      <p:sp>
        <p:nvSpPr>
          <p:cNvPr id="2" name="Shape 0"/>
          <p:cNvSpPr/>
          <p:nvPr/>
        </p:nvSpPr>
        <p:spPr>
          <a:xfrm>
            <a:off x="365760" y="320040"/>
            <a:ext cx="1371600" cy="566928"/>
          </a:xfrm>
          <a:prstGeom prst="roundRect">
            <a:avLst>
              <a:gd name="adj" fmla="val 16129"/>
            </a:avLst>
          </a:prstGeom>
          <a:solidFill>
            <a:srgbClr val="FFFFFF"/>
          </a:solidFill>
          <a:ln w="12700">
            <a:solidFill>
              <a:srgbClr val="FFFFFF"/>
            </a:solidFill>
            <a:prstDash val="solid"/>
          </a:ln>
          <a:effectLst>
            <a:outerShdw sx="100000" sy="100000" kx="0" ky="0" algn="bl" rotWithShape="0" blurRad="76200" dist="25400" dir="5400000">
              <a:srgbClr val="1F3864">
                <a:alpha val="25000"/>
              </a:srgbClr>
            </a:outerShdw>
          </a:effectLst>
        </p:spPr>
      </p:sp>
      <p:pic>
        <p:nvPicPr>
          <p:cNvPr id="3" name="Image 0" descr="/home/claude/logo_deck.png">    </p:cNvPr>
          <p:cNvPicPr>
            <a:picLocks noChangeAspect="1"/>
          </p:cNvPicPr>
          <p:nvPr/>
        </p:nvPicPr>
        <p:blipFill>
          <a:blip r:embed="rId1"/>
          <a:srcRect l="0" r="0" t="0" b="0"/>
          <a:stretch/>
        </p:blipFill>
        <p:spPr>
          <a:xfrm>
            <a:off x="438912" y="402336"/>
            <a:ext cx="1225296" cy="402336"/>
          </a:xfrm>
          <a:prstGeom prst="rect">
            <a:avLst/>
          </a:prstGeom>
        </p:spPr>
      </p:pic>
      <p:sp>
        <p:nvSpPr>
          <p:cNvPr id="4" name="Text 1"/>
          <p:cNvSpPr/>
          <p:nvPr/>
        </p:nvSpPr>
        <p:spPr>
          <a:xfrm>
            <a:off x="914400" y="2103120"/>
            <a:ext cx="10360152" cy="1554480"/>
          </a:xfrm>
          <a:prstGeom prst="rect">
            <a:avLst/>
          </a:prstGeom>
          <a:noFill/>
          <a:ln/>
        </p:spPr>
        <p:txBody>
          <a:bodyPr wrap="square" rtlCol="0" anchor="ctr"/>
          <a:lstStyle/>
          <a:p>
            <a:pPr algn="ctr" indent="0" marL="0">
              <a:lnSpc>
                <a:spcPct val="115000"/>
              </a:lnSpc>
              <a:buNone/>
            </a:pPr>
            <a:r>
              <a:rPr lang="en-US" sz="3000" b="1" dirty="0">
                <a:solidFill>
                  <a:srgbClr val="FFFFFF"/>
                </a:solidFill>
                <a:latin typeface="Cambria" pitchFamily="34" charset="0"/>
                <a:ea typeface="Cambria" pitchFamily="34" charset="-122"/>
                <a:cs typeface="Cambria" pitchFamily="34" charset="-120"/>
              </a:rPr>
              <a:t>Un projet unique à la croisée de la culture,</a:t>
            </a:r>
            <a:endParaRPr lang="en-US" sz="3000" dirty="0"/>
          </a:p>
          <a:p>
            <a:pPr algn="ctr" indent="0" marL="0">
              <a:lnSpc>
                <a:spcPct val="115000"/>
              </a:lnSpc>
              <a:buNone/>
            </a:pPr>
            <a:r>
              <a:rPr lang="en-US" sz="3000" b="1" dirty="0">
                <a:solidFill>
                  <a:srgbClr val="FFFFFF"/>
                </a:solidFill>
                <a:latin typeface="Cambria" pitchFamily="34" charset="0"/>
                <a:ea typeface="Cambria" pitchFamily="34" charset="-122"/>
                <a:cs typeface="Cambria" pitchFamily="34" charset="-120"/>
              </a:rPr>
              <a:t>du social et de la transmission</a:t>
            </a:r>
            <a:endParaRPr lang="en-US" sz="3000" dirty="0"/>
          </a:p>
        </p:txBody>
      </p:sp>
      <p:sp>
        <p:nvSpPr>
          <p:cNvPr id="5" name="Text 2"/>
          <p:cNvSpPr/>
          <p:nvPr/>
        </p:nvSpPr>
        <p:spPr>
          <a:xfrm>
            <a:off x="1828800" y="3794760"/>
            <a:ext cx="8531352" cy="914400"/>
          </a:xfrm>
          <a:prstGeom prst="rect">
            <a:avLst/>
          </a:prstGeom>
          <a:noFill/>
          <a:ln/>
        </p:spPr>
        <p:txBody>
          <a:bodyPr wrap="square" rtlCol="0" anchor="ctr"/>
          <a:lstStyle/>
          <a:p>
            <a:pPr algn="ctr" indent="0" marL="0">
              <a:buNone/>
            </a:pPr>
            <a:r>
              <a:rPr lang="en-US" sz="1500" i="1" dirty="0">
                <a:solidFill>
                  <a:srgbClr val="CADCFC"/>
                </a:solidFill>
                <a:latin typeface="Calibri" pitchFamily="34" charset="0"/>
                <a:ea typeface="Calibri" pitchFamily="34" charset="-122"/>
                <a:cs typeface="Calibri" pitchFamily="34" charset="-120"/>
              </a:rPr>
              <a:t>Depuis 1988, le CEICRP a construit un modèle unique alliant création, formation et inclusion — et continue d'élargir son réseau et son champ d'action au service du territoire.</a:t>
            </a:r>
            <a:endParaRPr lang="en-US" sz="1500" dirty="0"/>
          </a:p>
        </p:txBody>
      </p:sp>
      <p:sp>
        <p:nvSpPr>
          <p:cNvPr id="6" name="Text 3"/>
          <p:cNvSpPr/>
          <p:nvPr/>
        </p:nvSpPr>
        <p:spPr>
          <a:xfrm>
            <a:off x="365760" y="6473952"/>
            <a:ext cx="8229600" cy="274320"/>
          </a:xfrm>
          <a:prstGeom prst="rect">
            <a:avLst/>
          </a:prstGeom>
          <a:noFill/>
          <a:ln/>
        </p:spPr>
        <p:txBody>
          <a:bodyPr wrap="square" rtlCol="0" anchor="ctr"/>
          <a:lstStyle/>
          <a:p>
            <a:pPr indent="0" marL="0">
              <a:buNone/>
            </a:pPr>
            <a:r>
              <a:rPr lang="en-US" sz="900" dirty="0">
                <a:solidFill>
                  <a:srgbClr val="595959"/>
                </a:solidFill>
                <a:latin typeface="Calibri" pitchFamily="34" charset="0"/>
                <a:ea typeface="Calibri" pitchFamily="34" charset="-122"/>
                <a:cs typeface="Calibri" pitchFamily="34" charset="-120"/>
              </a:rPr>
              <a:t>CEICRP ASBL  •  Studio 124  •  Rue Verte 124, 1030 Bruxelles</a:t>
            </a:r>
            <a:endParaRPr lang="en-US" sz="900" dirty="0"/>
          </a:p>
        </p:txBody>
      </p:sp>
      <p:sp>
        <p:nvSpPr>
          <p:cNvPr id="7" name="Text 4"/>
          <p:cNvSpPr/>
          <p:nvPr/>
        </p:nvSpPr>
        <p:spPr>
          <a:xfrm>
            <a:off x="10789920" y="6473952"/>
            <a:ext cx="1005840" cy="274320"/>
          </a:xfrm>
          <a:prstGeom prst="rect">
            <a:avLst/>
          </a:prstGeom>
          <a:noFill/>
          <a:ln/>
        </p:spPr>
        <p:txBody>
          <a:bodyPr wrap="square" rtlCol="0" anchor="ctr"/>
          <a:lstStyle/>
          <a:p>
            <a:pPr algn="r" indent="0" marL="0">
              <a:buNone/>
            </a:pPr>
            <a:r>
              <a:rPr lang="en-US" sz="900" dirty="0">
                <a:solidFill>
                  <a:srgbClr val="595959"/>
                </a:solidFill>
                <a:latin typeface="Calibri" pitchFamily="34" charset="0"/>
                <a:ea typeface="Calibri" pitchFamily="34" charset="-122"/>
                <a:cs typeface="Calibri" pitchFamily="34" charset="-120"/>
              </a:rPr>
              <a:t>10 / 11</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4718304" y="685800"/>
            <a:ext cx="2743200" cy="1051560"/>
          </a:xfrm>
          <a:prstGeom prst="roundRect">
            <a:avLst>
              <a:gd name="adj" fmla="val 10435"/>
            </a:avLst>
          </a:prstGeom>
          <a:solidFill>
            <a:srgbClr val="F4F7FB"/>
          </a:solidFill>
          <a:ln w="12700">
            <a:solidFill>
              <a:srgbClr val="F4F7FB"/>
            </a:solidFill>
            <a:prstDash val="solid"/>
          </a:ln>
        </p:spPr>
      </p:sp>
      <p:pic>
        <p:nvPicPr>
          <p:cNvPr id="3" name="Image 0" descr="/home/claude/logo_deck.png">    </p:cNvPr>
          <p:cNvPicPr>
            <a:picLocks noChangeAspect="1"/>
          </p:cNvPicPr>
          <p:nvPr/>
        </p:nvPicPr>
        <p:blipFill>
          <a:blip r:embed="rId1"/>
          <a:srcRect l="0" r="0" t="0" b="0"/>
          <a:stretch/>
        </p:blipFill>
        <p:spPr>
          <a:xfrm>
            <a:off x="4901184" y="868680"/>
            <a:ext cx="2377440" cy="685800"/>
          </a:xfrm>
          <a:prstGeom prst="rect">
            <a:avLst/>
          </a:prstGeom>
        </p:spPr>
      </p:pic>
      <p:sp>
        <p:nvSpPr>
          <p:cNvPr id="4" name="Text 1"/>
          <p:cNvSpPr/>
          <p:nvPr/>
        </p:nvSpPr>
        <p:spPr>
          <a:xfrm>
            <a:off x="914400" y="2148840"/>
            <a:ext cx="10360152" cy="548640"/>
          </a:xfrm>
          <a:prstGeom prst="rect">
            <a:avLst/>
          </a:prstGeom>
          <a:noFill/>
          <a:ln/>
        </p:spPr>
        <p:txBody>
          <a:bodyPr wrap="square" rtlCol="0" anchor="ctr"/>
          <a:lstStyle/>
          <a:p>
            <a:pPr algn="ctr" indent="0" marL="0">
              <a:buNone/>
            </a:pPr>
            <a:r>
              <a:rPr lang="en-US" sz="2600" b="1" dirty="0">
                <a:solidFill>
                  <a:srgbClr val="1F3864"/>
                </a:solidFill>
                <a:latin typeface="Cambria" pitchFamily="34" charset="0"/>
                <a:ea typeface="Cambria" pitchFamily="34" charset="-122"/>
                <a:cs typeface="Cambria" pitchFamily="34" charset="-120"/>
              </a:rPr>
              <a:t>Contact</a:t>
            </a:r>
            <a:endParaRPr lang="en-US" sz="2600" dirty="0"/>
          </a:p>
        </p:txBody>
      </p:sp>
      <p:sp>
        <p:nvSpPr>
          <p:cNvPr id="5" name="Text 2"/>
          <p:cNvSpPr/>
          <p:nvPr/>
        </p:nvSpPr>
        <p:spPr>
          <a:xfrm>
            <a:off x="914400" y="2971800"/>
            <a:ext cx="10360152" cy="457200"/>
          </a:xfrm>
          <a:prstGeom prst="rect">
            <a:avLst/>
          </a:prstGeom>
          <a:noFill/>
          <a:ln/>
        </p:spPr>
        <p:txBody>
          <a:bodyPr wrap="square" rtlCol="0" anchor="ctr"/>
          <a:lstStyle/>
          <a:p>
            <a:pPr algn="ctr" indent="0" marL="0">
              <a:buNone/>
            </a:pPr>
            <a:r>
              <a:rPr lang="en-US" sz="1500" dirty="0">
                <a:solidFill>
                  <a:srgbClr val="1A1A1A"/>
                </a:solidFill>
                <a:latin typeface="Calibri" pitchFamily="34" charset="0"/>
                <a:ea typeface="Calibri" pitchFamily="34" charset="-122"/>
                <a:cs typeface="Calibri" pitchFamily="34" charset="-120"/>
              </a:rPr>
              <a:t>Studio 124 — Rue Verte 124, 1030 Bruxelles</a:t>
            </a:r>
            <a:endParaRPr lang="en-US" sz="1500" dirty="0"/>
          </a:p>
        </p:txBody>
      </p:sp>
      <p:sp>
        <p:nvSpPr>
          <p:cNvPr id="6" name="Text 3"/>
          <p:cNvSpPr/>
          <p:nvPr/>
        </p:nvSpPr>
        <p:spPr>
          <a:xfrm>
            <a:off x="914400" y="3474720"/>
            <a:ext cx="10360152" cy="457200"/>
          </a:xfrm>
          <a:prstGeom prst="rect">
            <a:avLst/>
          </a:prstGeom>
          <a:noFill/>
          <a:ln/>
        </p:spPr>
        <p:txBody>
          <a:bodyPr wrap="square" rtlCol="0" anchor="ctr"/>
          <a:lstStyle/>
          <a:p>
            <a:pPr algn="ctr" indent="0" marL="0">
              <a:buNone/>
            </a:pPr>
            <a:r>
              <a:rPr lang="en-US" sz="1500" dirty="0">
                <a:solidFill>
                  <a:srgbClr val="1A1A1A"/>
                </a:solidFill>
                <a:latin typeface="Calibri" pitchFamily="34" charset="0"/>
                <a:ea typeface="Calibri" pitchFamily="34" charset="-122"/>
                <a:cs typeface="Calibri" pitchFamily="34" charset="-120"/>
              </a:rPr>
              <a:t>+32 472 04 05 01</a:t>
            </a:r>
            <a:endParaRPr lang="en-US" sz="1500" dirty="0"/>
          </a:p>
        </p:txBody>
      </p:sp>
      <p:sp>
        <p:nvSpPr>
          <p:cNvPr id="7" name="Text 4"/>
          <p:cNvSpPr/>
          <p:nvPr/>
        </p:nvSpPr>
        <p:spPr>
          <a:xfrm>
            <a:off x="914400" y="3977640"/>
            <a:ext cx="10360152" cy="457200"/>
          </a:xfrm>
          <a:prstGeom prst="rect">
            <a:avLst/>
          </a:prstGeom>
          <a:noFill/>
          <a:ln/>
        </p:spPr>
        <p:txBody>
          <a:bodyPr wrap="square" rtlCol="0" anchor="ctr"/>
          <a:lstStyle/>
          <a:p>
            <a:pPr algn="ctr" indent="0" marL="0">
              <a:buNone/>
            </a:pPr>
            <a:r>
              <a:rPr lang="en-US" sz="1500" dirty="0">
                <a:solidFill>
                  <a:srgbClr val="1A1A1A"/>
                </a:solidFill>
                <a:latin typeface="Calibri" pitchFamily="34" charset="0"/>
                <a:ea typeface="Calibri" pitchFamily="34" charset="-122"/>
                <a:cs typeface="Calibri" pitchFamily="34" charset="-120"/>
              </a:rPr>
              <a:t>ceicrpasbl@gmail.com</a:t>
            </a:r>
            <a:endParaRPr lang="en-US" sz="1500" dirty="0"/>
          </a:p>
        </p:txBody>
      </p:sp>
      <p:sp>
        <p:nvSpPr>
          <p:cNvPr id="8" name="Text 5"/>
          <p:cNvSpPr/>
          <p:nvPr/>
        </p:nvSpPr>
        <p:spPr>
          <a:xfrm>
            <a:off x="914400" y="4480560"/>
            <a:ext cx="10360152" cy="457200"/>
          </a:xfrm>
          <a:prstGeom prst="rect">
            <a:avLst/>
          </a:prstGeom>
          <a:noFill/>
          <a:ln/>
        </p:spPr>
        <p:txBody>
          <a:bodyPr wrap="square" rtlCol="0" anchor="ctr"/>
          <a:lstStyle/>
          <a:p>
            <a:pPr algn="ctr" indent="0" marL="0">
              <a:buNone/>
            </a:pPr>
            <a:r>
              <a:rPr lang="en-US" sz="1500" i="1" dirty="0">
                <a:solidFill>
                  <a:srgbClr val="595959"/>
                </a:solidFill>
                <a:latin typeface="Calibri" pitchFamily="34" charset="0"/>
                <a:ea typeface="Calibri" pitchFamily="34" charset="-122"/>
                <a:cs typeface="Calibri" pitchFamily="34" charset="-120"/>
              </a:rPr>
              <a:t>Mohamed Fellahi et son équipe, Président du C.E.I.C.R.P. ASBL</a:t>
            </a:r>
            <a:endParaRPr lang="en-US" sz="1500" dirty="0"/>
          </a:p>
        </p:txBody>
      </p:sp>
      <p:sp>
        <p:nvSpPr>
          <p:cNvPr id="9" name="Shape 6"/>
          <p:cNvSpPr/>
          <p:nvPr/>
        </p:nvSpPr>
        <p:spPr>
          <a:xfrm>
            <a:off x="5175504" y="5349240"/>
            <a:ext cx="1828800" cy="0"/>
          </a:xfrm>
          <a:prstGeom prst="line">
            <a:avLst/>
          </a:prstGeom>
          <a:noFill/>
          <a:ln w="25400">
            <a:solidFill>
              <a:srgbClr val="E8912D"/>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2026-07-27T11:40:09Z</dcterms:created>
  <dcterms:modified xsi:type="dcterms:W3CDTF">2026-07-27T11:40:09Z</dcterms:modified>
</cp:coreProperties>
</file>